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embeddings/oleObject1.bin" ContentType="application/vnd.openxmlformats-officedocument.oleObject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</p:sldMasterIdLst>
  <p:notesMasterIdLst>
    <p:notesMasterId r:id="rId148"/>
  </p:notesMasterIdLst>
  <p:handoutMasterIdLst>
    <p:handoutMasterId r:id="rId149"/>
  </p:handoutMasterIdLst>
  <p:sldIdLst>
    <p:sldId id="653" r:id="rId2"/>
    <p:sldId id="644" r:id="rId3"/>
    <p:sldId id="645" r:id="rId4"/>
    <p:sldId id="611" r:id="rId5"/>
    <p:sldId id="612" r:id="rId6"/>
    <p:sldId id="652" r:id="rId7"/>
    <p:sldId id="655" r:id="rId8"/>
    <p:sldId id="553" r:id="rId9"/>
    <p:sldId id="331" r:id="rId10"/>
    <p:sldId id="685" r:id="rId11"/>
    <p:sldId id="684" r:id="rId12"/>
    <p:sldId id="646" r:id="rId13"/>
    <p:sldId id="650" r:id="rId14"/>
    <p:sldId id="651" r:id="rId15"/>
    <p:sldId id="647" r:id="rId16"/>
    <p:sldId id="554" r:id="rId17"/>
    <p:sldId id="556" r:id="rId18"/>
    <p:sldId id="656" r:id="rId19"/>
    <p:sldId id="543" r:id="rId20"/>
    <p:sldId id="558" r:id="rId21"/>
    <p:sldId id="544" r:id="rId22"/>
    <p:sldId id="334" r:id="rId23"/>
    <p:sldId id="488" r:id="rId24"/>
    <p:sldId id="602" r:id="rId25"/>
    <p:sldId id="493" r:id="rId26"/>
    <p:sldId id="658" r:id="rId27"/>
    <p:sldId id="444" r:id="rId28"/>
    <p:sldId id="494" r:id="rId29"/>
    <p:sldId id="437" r:id="rId30"/>
    <p:sldId id="443" r:id="rId31"/>
    <p:sldId id="436" r:id="rId32"/>
    <p:sldId id="438" r:id="rId33"/>
    <p:sldId id="614" r:id="rId34"/>
    <p:sldId id="495" r:id="rId35"/>
    <p:sldId id="659" r:id="rId36"/>
    <p:sldId id="528" r:id="rId37"/>
    <p:sldId id="660" r:id="rId38"/>
    <p:sldId id="661" r:id="rId39"/>
    <p:sldId id="662" r:id="rId40"/>
    <p:sldId id="663" r:id="rId41"/>
    <p:sldId id="664" r:id="rId42"/>
    <p:sldId id="666" r:id="rId43"/>
    <p:sldId id="439" r:id="rId44"/>
    <p:sldId id="622" r:id="rId45"/>
    <p:sldId id="397" r:id="rId46"/>
    <p:sldId id="674" r:id="rId47"/>
    <p:sldId id="669" r:id="rId48"/>
    <p:sldId id="545" r:id="rId49"/>
    <p:sldId id="399" r:id="rId50"/>
    <p:sldId id="441" r:id="rId51"/>
    <p:sldId id="640" r:id="rId52"/>
    <p:sldId id="547" r:id="rId53"/>
    <p:sldId id="442" r:id="rId54"/>
    <p:sldId id="516" r:id="rId55"/>
    <p:sldId id="576" r:id="rId56"/>
    <p:sldId id="603" r:id="rId57"/>
    <p:sldId id="574" r:id="rId58"/>
    <p:sldId id="673" r:id="rId59"/>
    <p:sldId id="449" r:id="rId60"/>
    <p:sldId id="675" r:id="rId61"/>
    <p:sldId id="668" r:id="rId62"/>
    <p:sldId id="667" r:id="rId63"/>
    <p:sldId id="549" r:id="rId64"/>
    <p:sldId id="676" r:id="rId65"/>
    <p:sldId id="501" r:id="rId66"/>
    <p:sldId id="566" r:id="rId67"/>
    <p:sldId id="517" r:id="rId68"/>
    <p:sldId id="567" r:id="rId69"/>
    <p:sldId id="518" r:id="rId70"/>
    <p:sldId id="568" r:id="rId71"/>
    <p:sldId id="519" r:id="rId72"/>
    <p:sldId id="607" r:id="rId73"/>
    <p:sldId id="569" r:id="rId74"/>
    <p:sldId id="578" r:id="rId75"/>
    <p:sldId id="402" r:id="rId76"/>
    <p:sldId id="677" r:id="rId77"/>
    <p:sldId id="699" r:id="rId78"/>
    <p:sldId id="700" r:id="rId79"/>
    <p:sldId id="571" r:id="rId80"/>
    <p:sldId id="605" r:id="rId81"/>
    <p:sldId id="670" r:id="rId82"/>
    <p:sldId id="671" r:id="rId83"/>
    <p:sldId id="672" r:id="rId84"/>
    <p:sldId id="580" r:id="rId85"/>
    <p:sldId id="626" r:id="rId86"/>
    <p:sldId id="579" r:id="rId87"/>
    <p:sldId id="563" r:id="rId88"/>
    <p:sldId id="561" r:id="rId89"/>
    <p:sldId id="496" r:id="rId90"/>
    <p:sldId id="573" r:id="rId91"/>
    <p:sldId id="514" r:id="rId92"/>
    <p:sldId id="522" r:id="rId93"/>
    <p:sldId id="497" r:id="rId94"/>
    <p:sldId id="595" r:id="rId95"/>
    <p:sldId id="409" r:id="rId96"/>
    <p:sldId id="500" r:id="rId97"/>
    <p:sldId id="583" r:id="rId98"/>
    <p:sldId id="562" r:id="rId99"/>
    <p:sldId id="628" r:id="rId100"/>
    <p:sldId id="627" r:id="rId101"/>
    <p:sldId id="631" r:id="rId102"/>
    <p:sldId id="639" r:id="rId103"/>
    <p:sldId id="400" r:id="rId104"/>
    <p:sldId id="701" r:id="rId105"/>
    <p:sldId id="642" r:id="rId106"/>
    <p:sldId id="641" r:id="rId107"/>
    <p:sldId id="633" r:id="rId108"/>
    <p:sldId id="680" r:id="rId109"/>
    <p:sldId id="529" r:id="rId110"/>
    <p:sldId id="581" r:id="rId111"/>
    <p:sldId id="590" r:id="rId112"/>
    <p:sldId id="564" r:id="rId113"/>
    <p:sldId id="679" r:id="rId114"/>
    <p:sldId id="630" r:id="rId115"/>
    <p:sldId id="681" r:id="rId116"/>
    <p:sldId id="682" r:id="rId117"/>
    <p:sldId id="683" r:id="rId118"/>
    <p:sldId id="591" r:id="rId119"/>
    <p:sldId id="678" r:id="rId120"/>
    <p:sldId id="634" r:id="rId121"/>
    <p:sldId id="592" r:id="rId122"/>
    <p:sldId id="635" r:id="rId123"/>
    <p:sldId id="593" r:id="rId124"/>
    <p:sldId id="594" r:id="rId125"/>
    <p:sldId id="615" r:id="rId126"/>
    <p:sldId id="596" r:id="rId127"/>
    <p:sldId id="597" r:id="rId128"/>
    <p:sldId id="636" r:id="rId129"/>
    <p:sldId id="598" r:id="rId130"/>
    <p:sldId id="600" r:id="rId131"/>
    <p:sldId id="601" r:id="rId132"/>
    <p:sldId id="698" r:id="rId133"/>
    <p:sldId id="686" r:id="rId134"/>
    <p:sldId id="690" r:id="rId135"/>
    <p:sldId id="687" r:id="rId136"/>
    <p:sldId id="693" r:id="rId137"/>
    <p:sldId id="694" r:id="rId138"/>
    <p:sldId id="691" r:id="rId139"/>
    <p:sldId id="689" r:id="rId140"/>
    <p:sldId id="697" r:id="rId141"/>
    <p:sldId id="599" r:id="rId142"/>
    <p:sldId id="695" r:id="rId143"/>
    <p:sldId id="696" r:id="rId144"/>
    <p:sldId id="637" r:id="rId145"/>
    <p:sldId id="589" r:id="rId146"/>
    <p:sldId id="638" r:id="rId147"/>
  </p:sldIdLst>
  <p:sldSz cx="9144000" cy="6858000" type="screen4x3"/>
  <p:notesSz cx="6858000" cy="9144000"/>
  <p:custShowLst>
    <p:custShow name="Chapter" id="0">
      <p:sldLst>
        <p:sld r:id="rId10"/>
        <p:sld r:id="rId23"/>
        <p:sld r:id="rId28"/>
        <p:sld r:id="rId30"/>
        <p:sld r:id="rId31"/>
        <p:sld r:id="rId32"/>
        <p:sld r:id="rId33"/>
        <p:sld r:id="rId44"/>
        <p:sld r:id="rId46"/>
        <p:sld r:id="rId50"/>
        <p:sld r:id="rId51"/>
        <p:sld r:id="rId54"/>
        <p:sld r:id="rId60"/>
        <p:sld r:id="rId96"/>
        <p:sld r:id="rId76"/>
        <p:sld r:id="rId104"/>
      </p:sldLst>
    </p:custShow>
    <p:custShow name="STP" id="1">
      <p:sldLst/>
    </p:custShow>
    <p:custShow name="Transparencies" id="2">
      <p:sldLst/>
    </p:custShow>
    <p:custShow name="VIs Con" id="3">
      <p:sldLst>
        <p:sld r:id="rId28"/>
        <p:sld r:id="rId31"/>
        <p:sld r:id="rId96"/>
      </p:sldLst>
    </p:custShow>
    <p:custShow name="Resources" id="4">
      <p:sldLst/>
    </p:custShow>
    <p:custShow name="Chapter menu" id="5">
      <p:sldLst/>
    </p:custShow>
    <p:custShow name="Section 1" id="6">
      <p:sldLst>
        <p:sld r:id="rId10"/>
        <p:sld r:id="rId23"/>
        <p:sld r:id="rId28"/>
        <p:sld r:id="rId30"/>
        <p:sld r:id="rId31"/>
        <p:sld r:id="rId32"/>
        <p:sld r:id="rId33"/>
        <p:sld r:id="rId44"/>
      </p:sldLst>
    </p:custShow>
    <p:custShow name="Section 2" id="7">
      <p:sldLst>
        <p:sld r:id="rId46"/>
        <p:sld r:id="rId50"/>
        <p:sld r:id="rId51"/>
        <p:sld r:id="rId54"/>
        <p:sld r:id="rId60"/>
        <p:sld r:id="rId96"/>
        <p:sld r:id="rId76"/>
        <p:sld r:id="rId104"/>
      </p:sldLst>
    </p:custShow>
    <p:custShow name="Section 3" id="8">
      <p:sldLst/>
    </p:custShow>
  </p:custShowLst>
  <p:custDataLst>
    <p:tags r:id="rId15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3300"/>
    <a:srgbClr val="000099"/>
    <a:srgbClr val="FFCC00"/>
    <a:srgbClr val="CC0000"/>
    <a:srgbClr val="FF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>
        <p:scale>
          <a:sx n="66" d="100"/>
          <a:sy n="66" d="100"/>
        </p:scale>
        <p:origin x="-1752" y="-936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3972"/>
    </p:cViewPr>
  </p:sorterViewPr>
  <p:notesViewPr>
    <p:cSldViewPr snapToObjects="1">
      <p:cViewPr varScale="1">
        <p:scale>
          <a:sx n="83" d="100"/>
          <a:sy n="83" d="100"/>
        </p:scale>
        <p:origin x="-190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150" Type="http://schemas.openxmlformats.org/officeDocument/2006/relationships/printerSettings" Target="printerSettings/printerSettings1.bin"/><Relationship Id="rId151" Type="http://schemas.openxmlformats.org/officeDocument/2006/relationships/tags" Target="tags/tag1.xml"/><Relationship Id="rId152" Type="http://schemas.openxmlformats.org/officeDocument/2006/relationships/presProps" Target="presProps.xml"/><Relationship Id="rId153" Type="http://schemas.openxmlformats.org/officeDocument/2006/relationships/viewProps" Target="viewProps.xml"/><Relationship Id="rId154" Type="http://schemas.openxmlformats.org/officeDocument/2006/relationships/theme" Target="theme/theme1.xml"/><Relationship Id="rId155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notesMaster" Target="notesMasters/notesMaster1.xml"/><Relationship Id="rId149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29.xml"/><Relationship Id="rId4" Type="http://schemas.openxmlformats.org/officeDocument/2006/relationships/slide" Target="slides/slide31.xml"/><Relationship Id="rId5" Type="http://schemas.openxmlformats.org/officeDocument/2006/relationships/slide" Target="slides/slide32.xml"/><Relationship Id="rId6" Type="http://schemas.openxmlformats.org/officeDocument/2006/relationships/slide" Target="slides/slide43.xml"/><Relationship Id="rId1" Type="http://schemas.openxmlformats.org/officeDocument/2006/relationships/slide" Target="slides/slide9.xml"/><Relationship Id="rId2" Type="http://schemas.openxmlformats.org/officeDocument/2006/relationships/slide" Target="slides/slide2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932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01690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5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8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9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0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1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2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3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4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algn="r" eaLnBrk="1" hangingPunct="1"/>
            <a:fld id="{00D8A6E3-C05F-A348-885E-F2C4B7E496CF}" type="slidenum">
              <a:rPr lang="en-US" sz="1200">
                <a:latin typeface="Arial" charset="0"/>
              </a:rPr>
              <a:pPr algn="r" eaLnBrk="1" hangingPunct="1"/>
              <a:t>17</a:t>
            </a:fld>
            <a:endParaRPr lang="en-US" sz="1200">
              <a:latin typeface="Arial" charset="0"/>
            </a:endParaRPr>
          </a:p>
        </p:txBody>
      </p:sp>
      <p:sp>
        <p:nvSpPr>
          <p:cNvPr id="135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5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lIns="91428" tIns="45714" rIns="91428" bIns="45714"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3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50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4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737 w 5184"/>
                  <a:gd name="T3" fmla="*/ 3159 h 3159"/>
                  <a:gd name="T4" fmla="*/ 5737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622 w 556"/>
                  <a:gd name="T5" fmla="*/ 3159 h 3159"/>
                  <a:gd name="T6" fmla="*/ 622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84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84 w 251"/>
                <a:gd name="T7" fmla="*/ 12 h 12"/>
                <a:gd name="T8" fmla="*/ 284 w 251"/>
                <a:gd name="T9" fmla="*/ 0 h 12"/>
                <a:gd name="T10" fmla="*/ 284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16072199 w 251"/>
                <a:gd name="T5" fmla="*/ 12 h 12"/>
                <a:gd name="T6" fmla="*/ 16072199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5243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5243 w 4724"/>
                  <a:gd name="T7" fmla="*/ 12 h 12"/>
                  <a:gd name="T8" fmla="*/ 5243 w 4724"/>
                  <a:gd name="T9" fmla="*/ 0 h 12"/>
                  <a:gd name="T10" fmla="*/ 5243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</p:grpSp>
      <p:sp>
        <p:nvSpPr>
          <p:cNvPr id="18" name="Text Box 21"/>
          <p:cNvSpPr txBox="1">
            <a:spLocks noChangeArrowheads="1"/>
          </p:cNvSpPr>
          <p:nvPr userDrawn="1"/>
        </p:nvSpPr>
        <p:spPr bwMode="auto">
          <a:xfrm>
            <a:off x="5283200" y="6643688"/>
            <a:ext cx="30480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800">
                <a:solidFill>
                  <a:schemeClr val="bg1"/>
                </a:solidFill>
                <a:latin typeface="Arial" charset="0"/>
                <a:cs typeface="+mn-cs"/>
              </a:rPr>
              <a:t>Copyright © by Holt, Rinehart and Winston. All rights reserved.</a:t>
            </a:r>
          </a:p>
        </p:txBody>
      </p:sp>
      <p:pic>
        <p:nvPicPr>
          <p:cNvPr id="19" name="Picture 2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0" y="6248400"/>
            <a:ext cx="17922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23"/>
          <p:cNvSpPr>
            <a:spLocks noChangeArrowheads="1"/>
          </p:cNvSpPr>
          <p:nvPr userDrawn="1"/>
        </p:nvSpPr>
        <p:spPr bwMode="auto">
          <a:xfrm>
            <a:off x="6483350" y="6278563"/>
            <a:ext cx="1524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b="1">
                <a:solidFill>
                  <a:srgbClr val="000099"/>
                </a:solidFill>
                <a:latin typeface="Arial" charset="0"/>
                <a:cs typeface="+mn-cs"/>
              </a:rPr>
              <a:t>Resources</a:t>
            </a:r>
            <a:endParaRPr lang="en-US" sz="1000" b="1">
              <a:solidFill>
                <a:srgbClr val="000099"/>
              </a:solidFill>
              <a:latin typeface="Arial" charset="0"/>
              <a:cs typeface="+mn-cs"/>
            </a:endParaRPr>
          </a:p>
        </p:txBody>
      </p:sp>
      <p:pic>
        <p:nvPicPr>
          <p:cNvPr id="21" name="Picture 2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0" y="6248400"/>
            <a:ext cx="17922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5"/>
          <p:cNvSpPr>
            <a:spLocks noChangeArrowheads="1"/>
          </p:cNvSpPr>
          <p:nvPr userDrawn="1"/>
        </p:nvSpPr>
        <p:spPr bwMode="auto">
          <a:xfrm>
            <a:off x="4597400" y="6278563"/>
            <a:ext cx="1524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b="1">
                <a:solidFill>
                  <a:srgbClr val="000099"/>
                </a:solidFill>
                <a:latin typeface="Arial" charset="0"/>
                <a:cs typeface="+mn-cs"/>
              </a:rPr>
              <a:t>Chapter menu</a:t>
            </a:r>
            <a:endParaRPr lang="en-US" sz="1000" b="1">
              <a:solidFill>
                <a:srgbClr val="000099"/>
              </a:solidFill>
              <a:latin typeface="Arial" charset="0"/>
              <a:cs typeface="+mn-cs"/>
            </a:endParaRPr>
          </a:p>
        </p:txBody>
      </p:sp>
      <p:sp>
        <p:nvSpPr>
          <p:cNvPr id="23" name="AutoShape 26">
            <a:hlinkClick r:id="" action="ppaction://customshow?id=5" highlightClick="1"/>
          </p:cNvPr>
          <p:cNvSpPr>
            <a:spLocks noChangeArrowheads="1"/>
          </p:cNvSpPr>
          <p:nvPr userDrawn="1"/>
        </p:nvSpPr>
        <p:spPr bwMode="auto">
          <a:xfrm>
            <a:off x="4445000" y="6278563"/>
            <a:ext cx="1792288" cy="274637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" name="AutoShape 27">
            <a:hlinkClick r:id="" action="ppaction://customshow?id=4" highlightClick="1"/>
          </p:cNvPr>
          <p:cNvSpPr>
            <a:spLocks noChangeArrowheads="1"/>
          </p:cNvSpPr>
          <p:nvPr userDrawn="1"/>
        </p:nvSpPr>
        <p:spPr bwMode="auto">
          <a:xfrm>
            <a:off x="6350000" y="6278563"/>
            <a:ext cx="1792288" cy="274637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5441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254417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25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72543-D738-AF43-B1C2-4D46C77EAF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47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74BB7-F94C-9D41-B8B8-82D5D2E5B1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52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DF065-C782-2F44-870E-128BCFE93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167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893CA-1334-F349-9910-A620D9F79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565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11552-5085-4B46-A217-EF4F6B7F7E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585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EB2DE-A712-6B40-980D-D1536E53FF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173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C841E-B858-6942-8912-71F903DB92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453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3038B-32ED-A640-AFF4-D0EA4C97C3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232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19967-77F5-FF49-92B7-9F8A260428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941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B67B4-5427-1E47-AF60-008C899967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3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AE77B-FB47-3646-910F-944480889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493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33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737 w 5184"/>
                <a:gd name="T3" fmla="*/ 3159 h 3159"/>
                <a:gd name="T4" fmla="*/ 5737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622 w 556"/>
                <a:gd name="T5" fmla="*/ 3159 h 3159"/>
                <a:gd name="T6" fmla="*/ 622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35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6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5243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5243 w 4724"/>
                  <a:gd name="T7" fmla="*/ 12 h 12"/>
                  <a:gd name="T8" fmla="*/ 5243 w 4724"/>
                  <a:gd name="T9" fmla="*/ 0 h 12"/>
                  <a:gd name="T10" fmla="*/ 5243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387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1042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16072199 w 251"/>
                  <a:gd name="T5" fmla="*/ 12 h 12"/>
                  <a:gd name="T6" fmla="*/ 16072199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84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84 w 251"/>
                  <a:gd name="T7" fmla="*/ 12 h 12"/>
                  <a:gd name="T8" fmla="*/ 284 w 251"/>
                  <a:gd name="T9" fmla="*/ 0 h 12"/>
                  <a:gd name="T10" fmla="*/ 284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390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</p:grpSp>
      <p:sp>
        <p:nvSpPr>
          <p:cNvPr id="12533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2533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5339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53394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53395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fld id="{21979053-DA17-8648-A76F-4412022472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53396" name="Text Box 20"/>
          <p:cNvSpPr txBox="1">
            <a:spLocks noChangeArrowheads="1"/>
          </p:cNvSpPr>
          <p:nvPr userDrawn="1"/>
        </p:nvSpPr>
        <p:spPr bwMode="auto">
          <a:xfrm>
            <a:off x="5283200" y="6643688"/>
            <a:ext cx="30480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800">
                <a:solidFill>
                  <a:schemeClr val="bg1"/>
                </a:solidFill>
                <a:latin typeface="Arial" charset="0"/>
                <a:cs typeface="+mn-cs"/>
              </a:rPr>
              <a:t>Copyright © by Holt, Rinehart and Winston. All rights reserved.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57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bs.org/newshour/extra/teachers/lessonplans/science/adultstem_fact.pdf" TargetMode="External"/><Relationship Id="rId4" Type="http://schemas.openxmlformats.org/officeDocument/2006/relationships/hyperlink" Target="http://www.youtube.com/watch?v=mPy7NFkJ-TQ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bs.org/newshour/extra/teachers/lessonplans/science/adult_stemcell.html" TargetMode="Externa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5_3Mt6t2nys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Relationship Id="rId3" Type="http://schemas.openxmlformats.org/officeDocument/2006/relationships/image" Target="../media/image7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VlN7K1-9QB0&amp;feature=related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6.xml"/><Relationship Id="rId5" Type="http://schemas.openxmlformats.org/officeDocument/2006/relationships/image" Target="../media/image23.png"/><Relationship Id="rId1" Type="http://schemas.microsoft.com/office/2007/relationships/media" Target="file:///D:\Ch08\60123.avi" TargetMode="External"/><Relationship Id="rId2" Type="http://schemas.openxmlformats.org/officeDocument/2006/relationships/video" Target="file:///D:\Ch08\60123.avi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learn.genetics.utah.edu/content/begin/traits/karyotype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em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7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emf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emf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2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DD3IQknCEdc&amp;NR=1" TargetMode="External"/><Relationship Id="rId3" Type="http://schemas.openxmlformats.org/officeDocument/2006/relationships/hyperlink" Target="http://www.youtube.com/watch?v=VGV3fv-uZYI" TargetMode="Externa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e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6.xml"/><Relationship Id="rId5" Type="http://schemas.openxmlformats.org/officeDocument/2006/relationships/image" Target="../media/image65.png"/><Relationship Id="rId1" Type="http://schemas.microsoft.com/office/2007/relationships/media" Target="file:///C:\Projects\Holt-Rinehart-Winston\HRWScience\HRWScience\Modern_Biology\Ch08\60126.avi" TargetMode="External"/><Relationship Id="rId2" Type="http://schemas.openxmlformats.org/officeDocument/2006/relationships/video" Target="file:///C:\Projects\Holt-Rinehart-Winston\HRWScience\HRWScience\Modern_Biology\Ch08\60126.avi" TargetMode="Externa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67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9831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7162800" cy="609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Mitosis – Quiz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8" y="622300"/>
            <a:ext cx="8534400" cy="62357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mitosis?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are histones?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a chromosome?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occurs during interphase?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a karyotype?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in prophase?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during metaphase?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during anaphase?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happens during </a:t>
            </a:r>
            <a:r>
              <a:rPr lang="en-US" sz="2400" dirty="0" err="1" smtClean="0"/>
              <a:t>telophase</a:t>
            </a:r>
            <a:r>
              <a:rPr lang="en-US" sz="2400" dirty="0" smtClean="0"/>
              <a:t>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are autosomes?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How many chromosomes do you have?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binary fission?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Give an example of haploid cell.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are diploid cells?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3/21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would happen if cell division never stopped?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Discuss control of the cell cycle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10000" dirty="0"/>
              <a:t>Regulating the Cell Cycle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69" name="Rectangle 5"/>
          <p:cNvSpPr>
            <a:spLocks noChangeArrowheads="1"/>
          </p:cNvSpPr>
          <p:nvPr/>
        </p:nvSpPr>
        <p:spPr bwMode="auto">
          <a:xfrm>
            <a:off x="152400" y="76200"/>
            <a:ext cx="8001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Control of Cell Division</a:t>
            </a:r>
            <a:endParaRPr lang="en-US" sz="4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086470" name="Rectangle 6"/>
          <p:cNvSpPr>
            <a:spLocks noChangeArrowheads="1"/>
          </p:cNvSpPr>
          <p:nvPr/>
        </p:nvSpPr>
        <p:spPr bwMode="auto">
          <a:xfrm>
            <a:off x="152400" y="6858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7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division in eukaryotes is controlled by many proteins. 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7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Contact Inhibition</a:t>
            </a:r>
            <a:r>
              <a:rPr lang="en-US" sz="27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- 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7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When normal cells come in contact with one another, growth stops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None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buClr>
                <a:schemeClr val="hlink"/>
              </a:buClr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algn="ctr" eaLnBrk="1" hangingPunct="1">
              <a:buClr>
                <a:schemeClr val="hlink"/>
              </a:buClr>
              <a:buFont typeface="Wingdings" charset="0"/>
              <a:buNone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33123" name="Picture 7" descr="Cells_contact_inhibi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938588"/>
            <a:ext cx="2162175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4" name="Picture 5" descr="Cells_N0_contact_inhibi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3432175"/>
            <a:ext cx="2768600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 bwMode="auto">
          <a:xfrm>
            <a:off x="6299200" y="5181600"/>
            <a:ext cx="2844800" cy="167640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6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6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86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470" grpId="0" build="p" autoUpdateAnimBg="0"/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1"/>
            <a:ext cx="7543800" cy="1066800"/>
          </a:xfrm>
        </p:spPr>
        <p:txBody>
          <a:bodyPr/>
          <a:lstStyle/>
          <a:p>
            <a:r>
              <a:rPr lang="en-US" dirty="0"/>
              <a:t>Control of Cell Division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/>
              </a:rPr>
              <a:t>Proteins </a:t>
            </a:r>
            <a:r>
              <a:rPr lang="en-US" dirty="0">
                <a:effectLst/>
              </a:rPr>
              <a:t>known as </a:t>
            </a:r>
            <a:r>
              <a:rPr lang="en-US" dirty="0" err="1" smtClean="0">
                <a:solidFill>
                  <a:srgbClr val="FFFF00"/>
                </a:solidFill>
                <a:effectLst/>
              </a:rPr>
              <a:t>cyclins</a:t>
            </a:r>
            <a:r>
              <a:rPr lang="en-US" dirty="0" smtClean="0">
                <a:effectLst/>
              </a:rPr>
              <a:t> </a:t>
            </a:r>
            <a:r>
              <a:rPr lang="en-US" dirty="0">
                <a:effectLst/>
              </a:rPr>
              <a:t>regulate the timing of the cell cycle.  There are also many other proteins that help to regulate the growth and division of cells.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13073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Cancer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700" dirty="0" smtClean="0"/>
              <a:t>Disorder in which the body cells lose ability to control growth</a:t>
            </a:r>
          </a:p>
          <a:p>
            <a:pPr marL="342900" lvl="1" indent="-342900"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700" dirty="0" smtClean="0"/>
          </a:p>
          <a:p>
            <a:pPr marL="342900" lvl="1" indent="-342900"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700" dirty="0" smtClean="0"/>
              <a:t>Cancer cells do not stop dividing when they come in contact.</a:t>
            </a:r>
          </a:p>
          <a:p>
            <a:pPr marL="342900" lvl="1" indent="-342900"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700" dirty="0"/>
          </a:p>
          <a:p>
            <a:pPr marL="342900" lvl="1" indent="-342900"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700" dirty="0" smtClean="0"/>
              <a:t>“What is cancer” video (saved)</a:t>
            </a:r>
            <a:endParaRPr lang="en-US" sz="2700"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Tumors</a:t>
            </a:r>
          </a:p>
          <a:p>
            <a:pPr>
              <a:defRPr/>
            </a:pPr>
            <a:r>
              <a:rPr lang="en-US" dirty="0" smtClean="0"/>
              <a:t>Are all tumors cancerous?</a:t>
            </a:r>
          </a:p>
          <a:p>
            <a:pPr>
              <a:defRPr/>
            </a:pPr>
            <a:r>
              <a:rPr lang="en-US" dirty="0" smtClean="0"/>
              <a:t>No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533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4/12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990600"/>
            <a:ext cx="7543800" cy="5562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is one problem that can arise when your body loses control of the cell cycle?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Discuss cloning 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Discuss cell differentiation</a:t>
            </a:r>
          </a:p>
          <a:p>
            <a:pPr lvl="1">
              <a:defRPr/>
            </a:pPr>
            <a:r>
              <a:rPr lang="en-US" dirty="0" smtClean="0"/>
              <a:t>Nat Geo “Clone” – get out the worksheet (SHEETS ARE DUE AT THE END OF THE PERIOD)</a:t>
            </a:r>
          </a:p>
          <a:p>
            <a:pPr lvl="1">
              <a:defRPr/>
            </a:pPr>
            <a:r>
              <a:rPr lang="en-US" dirty="0" smtClean="0"/>
              <a:t>Test Tuesday</a:t>
            </a:r>
          </a:p>
          <a:p>
            <a:pPr lvl="1">
              <a:defRPr/>
            </a:pPr>
            <a:r>
              <a:rPr lang="en-US" dirty="0" smtClean="0"/>
              <a:t>Get review sheet today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144"/>
            <a:ext cx="8610600" cy="914400"/>
          </a:xfrm>
        </p:spPr>
        <p:txBody>
          <a:bodyPr/>
          <a:lstStyle/>
          <a:p>
            <a:r>
              <a:rPr lang="en-US" sz="3500" dirty="0" smtClean="0"/>
              <a:t>4/15 ATB (keystone test question)</a:t>
            </a:r>
            <a:endParaRPr lang="en-US" sz="3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30544"/>
            <a:ext cx="9144000" cy="5927456"/>
          </a:xfrm>
        </p:spPr>
        <p:txBody>
          <a:bodyPr/>
          <a:lstStyle/>
          <a:p>
            <a:r>
              <a:rPr lang="en-US" sz="2600" dirty="0" smtClean="0"/>
              <a:t>Which characteristic is shared by all prokaryotes and eukaryotes?</a:t>
            </a:r>
          </a:p>
          <a:p>
            <a:pPr lvl="1"/>
            <a:r>
              <a:rPr lang="en-US" sz="2600" dirty="0" smtClean="0"/>
              <a:t>A) ability to store hereditary information</a:t>
            </a:r>
          </a:p>
          <a:p>
            <a:pPr lvl="1"/>
            <a:r>
              <a:rPr lang="en-US" sz="2600" dirty="0" smtClean="0"/>
              <a:t>B) use of  organelles to control cell processes</a:t>
            </a:r>
          </a:p>
          <a:p>
            <a:pPr lvl="1"/>
            <a:r>
              <a:rPr lang="en-US" sz="2600" dirty="0" smtClean="0"/>
              <a:t>C) use of cellular respiration for energy release</a:t>
            </a:r>
          </a:p>
          <a:p>
            <a:pPr lvl="1"/>
            <a:r>
              <a:rPr lang="en-US" sz="2600" dirty="0" smtClean="0"/>
              <a:t>D) ability to move in response to environmental stimuli</a:t>
            </a:r>
          </a:p>
          <a:p>
            <a:r>
              <a:rPr lang="en-US" u="sng" dirty="0" smtClean="0"/>
              <a:t>Today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Review for test</a:t>
            </a:r>
          </a:p>
          <a:p>
            <a:pPr lvl="1"/>
            <a:r>
              <a:rPr lang="en-US" dirty="0" smtClean="0"/>
              <a:t>Test / study guide tomorrow</a:t>
            </a:r>
          </a:p>
        </p:txBody>
      </p:sp>
    </p:spTree>
    <p:extLst>
      <p:ext uri="{BB962C8B-B14F-4D97-AF65-F5344CB8AC3E}">
        <p14:creationId xmlns:p14="http://schemas.microsoft.com/office/powerpoint/2010/main" val="292836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Causes of Cancer</a:t>
            </a:r>
          </a:p>
        </p:txBody>
      </p:sp>
      <p:sp>
        <p:nvSpPr>
          <p:cNvPr id="131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Environmental vs. Genetic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Examples of environmental causes…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Sun (UV)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Radiation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Chemicals</a:t>
            </a:r>
          </a:p>
          <a:p>
            <a:pPr lvl="1" eaLnBrk="1" hangingPunct="1">
              <a:defRPr/>
            </a:pPr>
            <a:endParaRPr lang="en-US" dirty="0" smtClean="0">
              <a:cs typeface="+mn-cs"/>
            </a:endParaRPr>
          </a:p>
          <a:p>
            <a:pPr lvl="1"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Stem cell stuff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i="1" u="sng" dirty="0" smtClean="0">
                <a:effectLst/>
                <a:hlinkClick r:id="rId2"/>
              </a:rPr>
              <a:t>http</a:t>
            </a:r>
            <a:r>
              <a:rPr lang="en-US" i="1" u="sng" dirty="0">
                <a:effectLst/>
                <a:hlinkClick r:id="rId2"/>
              </a:rPr>
              <a:t>://www.pbs.org/newshour/extra/teachers/lessonplans/science/adult_stemcell.html</a:t>
            </a:r>
            <a:r>
              <a:rPr lang="en-US" dirty="0">
                <a:effectLst/>
              </a:rPr>
              <a:t> </a:t>
            </a:r>
          </a:p>
          <a:p>
            <a:pPr lvl="0"/>
            <a:r>
              <a:rPr lang="en-US" i="1" u="sng" dirty="0">
                <a:effectLst/>
                <a:hlinkClick r:id="rId3"/>
              </a:rPr>
              <a:t>http://www.pbs.org/newshour/extra/teachers/lessonplans/science/adultstem_fact.pdf</a:t>
            </a:r>
            <a:r>
              <a:rPr lang="en-US" dirty="0">
                <a:effectLst/>
              </a:rPr>
              <a:t> </a:t>
            </a:r>
          </a:p>
          <a:p>
            <a:pPr lvl="0"/>
            <a:r>
              <a:rPr lang="en-US" i="1" u="sng" dirty="0">
                <a:effectLst/>
                <a:hlinkClick r:id="rId4"/>
              </a:rPr>
              <a:t>http://www.youtube.com/watch?v=mPy7NFkJ-TQ</a:t>
            </a:r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92448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8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824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7696200" cy="684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Different cancers affect the sexes differently</a:t>
            </a:r>
          </a:p>
        </p:txBody>
      </p:sp>
      <p:sp>
        <p:nvSpPr>
          <p:cNvPr id="139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926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05000"/>
            <a:ext cx="6248400" cy="447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629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460375"/>
            <a:ext cx="7645400" cy="637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Cancer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Surgery </a:t>
            </a:r>
            <a:r>
              <a:rPr lang="en-US" smtClean="0"/>
              <a:t>– physically </a:t>
            </a:r>
            <a:r>
              <a:rPr lang="en-US" dirty="0" smtClean="0"/>
              <a:t>remove the cancer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Chemotherapy = chemicals to kill the cancer (damages all cells)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Radiation – shoot focused beam at the cancer cell to kill them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8101"/>
            <a:ext cx="6934200" cy="533400"/>
          </a:xfrm>
        </p:spPr>
        <p:txBody>
          <a:bodyPr/>
          <a:lstStyle/>
          <a:p>
            <a:r>
              <a:rPr lang="en-US" dirty="0" smtClean="0"/>
              <a:t>Test – important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610600" cy="60960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the reasons cells divide?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mitosis?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Why is the DNA replicated before mitosis?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makes up a chromosome?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the difference between diploid and haploid cells?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If a cell has a diploid # of 40, what is the haploid #?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some causes of cancer?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stem cells?</a:t>
            </a:r>
          </a:p>
        </p:txBody>
      </p:sp>
    </p:spTree>
    <p:extLst>
      <p:ext uri="{BB962C8B-B14F-4D97-AF65-F5344CB8AC3E}">
        <p14:creationId xmlns:p14="http://schemas.microsoft.com/office/powerpoint/2010/main" val="2135981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4/16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Turn in your study guides</a:t>
            </a:r>
          </a:p>
          <a:p>
            <a:endParaRPr lang="en-US" dirty="0"/>
          </a:p>
          <a:p>
            <a:r>
              <a:rPr lang="en-US" dirty="0" smtClean="0"/>
              <a:t>Start on #101 on the </a:t>
            </a:r>
            <a:r>
              <a:rPr lang="en-US" smtClean="0"/>
              <a:t>scantron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179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920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Cell Differentiation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What did you start as?  </a:t>
            </a:r>
          </a:p>
          <a:p>
            <a:pPr lvl="1" eaLnBrk="1" hangingPunct="1">
              <a:defRPr/>
            </a:pPr>
            <a:r>
              <a:rPr lang="en-US" dirty="0" smtClean="0"/>
              <a:t>1 (as did all living things)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Now you contain around </a:t>
            </a:r>
            <a:r>
              <a:rPr lang="en-US" b="1" u="sng" dirty="0" smtClean="0">
                <a:cs typeface="+mn-cs"/>
              </a:rPr>
              <a:t>one hundred trillion cells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Differentiation</a:t>
            </a:r>
            <a:r>
              <a:rPr lang="en-US" dirty="0" smtClean="0">
                <a:cs typeface="+mn-cs"/>
              </a:rPr>
              <a:t> – </a:t>
            </a:r>
          </a:p>
          <a:p>
            <a:pPr lvl="1" eaLnBrk="1" hangingPunct="1">
              <a:defRPr/>
            </a:pPr>
            <a:r>
              <a:rPr lang="en-US" dirty="0" smtClean="0"/>
              <a:t>Process of cells becoming specialized</a:t>
            </a:r>
          </a:p>
          <a:p>
            <a:pPr lvl="1" eaLnBrk="1" hangingPunct="1">
              <a:defRPr/>
            </a:pPr>
            <a:r>
              <a:rPr lang="en-US" u="sng" dirty="0" smtClean="0"/>
              <a:t>Examples</a:t>
            </a:r>
            <a:r>
              <a:rPr lang="en-US" dirty="0" smtClean="0"/>
              <a:t>:  </a:t>
            </a:r>
          </a:p>
          <a:p>
            <a:pPr lvl="2" eaLnBrk="1" hangingPunct="1">
              <a:defRPr/>
            </a:pPr>
            <a:r>
              <a:rPr lang="en-US" dirty="0" smtClean="0"/>
              <a:t>Muscle cells, skin cells, liver cells, </a:t>
            </a:r>
            <a:r>
              <a:rPr lang="en-US" dirty="0" err="1" smtClean="0"/>
              <a:t>etc</a:t>
            </a:r>
            <a:endParaRPr lang="en-US" dirty="0" smtClean="0"/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hlinkClick r:id="rId2"/>
              </a:rPr>
              <a:t>National Geographic – Clone</a:t>
            </a:r>
          </a:p>
          <a:p>
            <a:pPr lvl="1">
              <a:defRPr/>
            </a:pPr>
            <a:r>
              <a:rPr lang="en-US" dirty="0" smtClean="0">
                <a:hlinkClick r:id="rId2"/>
              </a:rPr>
              <a:t>http://www.youtube.com/watch?v=5_3Mt6t2nys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991600" cy="1431925"/>
          </a:xfrm>
        </p:spPr>
        <p:txBody>
          <a:bodyPr/>
          <a:lstStyle/>
          <a:p>
            <a:pPr>
              <a:defRPr/>
            </a:pPr>
            <a:r>
              <a:rPr lang="en-US" sz="3000" u="sng" dirty="0" smtClean="0">
                <a:effectLst/>
              </a:rPr>
              <a:t>DIRECTIONS</a:t>
            </a:r>
            <a:r>
              <a:rPr lang="en-US" sz="3000" dirty="0" smtClean="0">
                <a:effectLst/>
              </a:rPr>
              <a:t>:  Read pages 274-278 and answer the following questions as you read.</a:t>
            </a:r>
            <a:br>
              <a:rPr lang="en-US" sz="3000" dirty="0" smtClean="0">
                <a:effectLst/>
              </a:rPr>
            </a:b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81200"/>
            <a:ext cx="8077200" cy="4114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When </a:t>
            </a:r>
            <a:r>
              <a:rPr lang="en-US" dirty="0">
                <a:effectLst/>
              </a:rPr>
              <a:t>a living organism grows, does it cells get larger or does it just produce more cells</a:t>
            </a:r>
            <a:r>
              <a:rPr lang="en-US" dirty="0" smtClean="0">
                <a:effectLst/>
              </a:rPr>
              <a:t>?</a:t>
            </a:r>
          </a:p>
          <a:p>
            <a:pPr lvl="1">
              <a:defRPr/>
            </a:pPr>
            <a:r>
              <a:rPr lang="en-US" dirty="0" smtClean="0">
                <a:effectLst/>
              </a:rPr>
              <a:t> __Produce more cells____</a:t>
            </a:r>
            <a:endParaRPr lang="en-US" dirty="0">
              <a:effectLst/>
            </a:endParaRPr>
          </a:p>
          <a:p>
            <a:pPr>
              <a:defRPr/>
            </a:pPr>
            <a:r>
              <a:rPr lang="en-US" dirty="0">
                <a:effectLst/>
              </a:rPr>
              <a:t>What do most cells do after they reach a certain point in size? </a:t>
            </a:r>
            <a:endParaRPr lang="en-US" dirty="0" smtClean="0">
              <a:effectLst/>
            </a:endParaRPr>
          </a:p>
          <a:p>
            <a:pPr lvl="1">
              <a:defRPr/>
            </a:pPr>
            <a:r>
              <a:rPr lang="en-US" dirty="0" smtClean="0">
                <a:effectLst/>
              </a:rPr>
              <a:t>____divide_________</a:t>
            </a:r>
            <a:endParaRPr lang="en-US" dirty="0">
              <a:effectLst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3*26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  <a:defRPr/>
            </a:pPr>
            <a:r>
              <a:rPr lang="en-US" dirty="0" smtClean="0"/>
              <a:t>What is cell differentiation.</a:t>
            </a:r>
          </a:p>
          <a:p>
            <a:pPr>
              <a:buFont typeface="Arial"/>
              <a:buChar char="•"/>
              <a:defRPr/>
            </a:pPr>
            <a:r>
              <a:rPr lang="en-US" u="sng" dirty="0" smtClean="0"/>
              <a:t>Today</a:t>
            </a:r>
            <a:r>
              <a:rPr lang="en-US" dirty="0" smtClean="0"/>
              <a:t>:</a:t>
            </a:r>
          </a:p>
          <a:p>
            <a:pPr lvl="1">
              <a:defRPr/>
            </a:pPr>
            <a:r>
              <a:rPr lang="en-US" dirty="0" smtClean="0"/>
              <a:t>Discuss stem cells</a:t>
            </a:r>
          </a:p>
          <a:p>
            <a:pPr lvl="1">
              <a:defRPr/>
            </a:pPr>
            <a:r>
              <a:rPr lang="en-US" dirty="0" smtClean="0"/>
              <a:t>Continue with the nat. geo movie 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Stem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7543800" cy="48768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Totipotent</a:t>
            </a:r>
            <a:r>
              <a:rPr lang="en-US" dirty="0" smtClean="0">
                <a:cs typeface="+mn-cs"/>
              </a:rPr>
              <a:t> - </a:t>
            </a:r>
          </a:p>
          <a:p>
            <a:pPr lvl="1" eaLnBrk="1" hangingPunct="1">
              <a:defRPr/>
            </a:pPr>
            <a:r>
              <a:rPr lang="en-US" dirty="0" smtClean="0"/>
              <a:t>Literally:  “able to do everything”</a:t>
            </a:r>
          </a:p>
          <a:p>
            <a:pPr lvl="1" eaLnBrk="1" hangingPunct="1">
              <a:defRPr/>
            </a:pPr>
            <a:r>
              <a:rPr lang="en-US" dirty="0" smtClean="0"/>
              <a:t>Cells that haven’t </a:t>
            </a:r>
            <a:r>
              <a:rPr lang="en-US" b="1" u="sng" dirty="0" smtClean="0"/>
              <a:t>differentiated yet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Found only </a:t>
            </a:r>
            <a:r>
              <a:rPr lang="en-US" b="1" u="sng" dirty="0" smtClean="0">
                <a:cs typeface="+mn-cs"/>
              </a:rPr>
              <a:t>very early in organism development  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Pluripotent</a:t>
            </a:r>
            <a:r>
              <a:rPr lang="en-US" dirty="0" smtClean="0">
                <a:cs typeface="+mn-cs"/>
              </a:rPr>
              <a:t> –</a:t>
            </a:r>
          </a:p>
          <a:p>
            <a:pPr lvl="1" eaLnBrk="1" hangingPunct="1">
              <a:defRPr/>
            </a:pPr>
            <a:r>
              <a:rPr lang="en-US" dirty="0" smtClean="0"/>
              <a:t>cells that can develop into </a:t>
            </a:r>
            <a:r>
              <a:rPr lang="en-US" b="1" u="sng" dirty="0" smtClean="0"/>
              <a:t>many, but not all type of body cells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3*27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can stem cells be used for?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Continue discussing stem cells</a:t>
            </a:r>
          </a:p>
          <a:p>
            <a:pPr lvl="1">
              <a:defRPr/>
            </a:pPr>
            <a:r>
              <a:rPr lang="en-US" dirty="0" smtClean="0"/>
              <a:t>Continue with the movie</a:t>
            </a:r>
          </a:p>
          <a:p>
            <a:pPr lvl="1">
              <a:defRPr/>
            </a:pPr>
            <a:r>
              <a:rPr lang="en-US" dirty="0" smtClean="0"/>
              <a:t>Test – Friday / Study guide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Stem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Stem cells </a:t>
            </a:r>
            <a:r>
              <a:rPr lang="en-US" dirty="0" smtClean="0">
                <a:cs typeface="+mn-cs"/>
              </a:rPr>
              <a:t>– 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Unspecialized cells from which differentiated cells develop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Base of a branch stem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5050" y="14288"/>
            <a:ext cx="7543800" cy="82391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Two types of stem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862013"/>
            <a:ext cx="7924800" cy="5538787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Embryonic Stem Cells </a:t>
            </a:r>
            <a:r>
              <a:rPr lang="en-US" dirty="0" smtClean="0">
                <a:cs typeface="+mn-cs"/>
              </a:rPr>
              <a:t>- </a:t>
            </a:r>
          </a:p>
          <a:p>
            <a:pPr lvl="1" eaLnBrk="1" hangingPunct="1">
              <a:defRPr/>
            </a:pPr>
            <a:r>
              <a:rPr lang="en-US" dirty="0" smtClean="0"/>
              <a:t>Undifferentiated cells found in an embryo that produce all of the bodies cells</a:t>
            </a:r>
          </a:p>
          <a:p>
            <a:pPr lvl="1" eaLnBrk="1" hangingPunct="1">
              <a:defRPr/>
            </a:pPr>
            <a:r>
              <a:rPr lang="en-US" dirty="0" smtClean="0"/>
              <a:t>Able to grow </a:t>
            </a:r>
            <a:r>
              <a:rPr lang="en-US" b="1" u="sng" dirty="0" smtClean="0"/>
              <a:t>in culture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Adult Stem Cells </a:t>
            </a:r>
            <a:r>
              <a:rPr lang="en-US" dirty="0" smtClean="0">
                <a:cs typeface="+mn-cs"/>
              </a:rPr>
              <a:t>- </a:t>
            </a:r>
          </a:p>
          <a:p>
            <a:pPr lvl="1" eaLnBrk="1" hangingPunct="1">
              <a:defRPr/>
            </a:pPr>
            <a:r>
              <a:rPr lang="en-US" dirty="0" smtClean="0"/>
              <a:t>Groups of cells that differentiate to renew/replace adult cells (skin, blood)</a:t>
            </a:r>
          </a:p>
          <a:p>
            <a:pPr lvl="1" eaLnBrk="1" hangingPunct="1">
              <a:defRPr/>
            </a:pPr>
            <a:r>
              <a:rPr lang="en-US" b="1" u="sng" dirty="0" smtClean="0"/>
              <a:t>Only able to</a:t>
            </a:r>
            <a:r>
              <a:rPr lang="en-US" dirty="0" smtClean="0"/>
              <a:t> produce specific </a:t>
            </a:r>
            <a:r>
              <a:rPr lang="en-US" b="1" u="sng" dirty="0" smtClean="0"/>
              <a:t>body cells </a:t>
            </a:r>
            <a:r>
              <a:rPr lang="en-US" dirty="0" smtClean="0"/>
              <a:t>(only the ones the tissue is associated with)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5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588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1000"/>
            <a:ext cx="8763000" cy="642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7874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Embryonic Stem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52579" name="Picture 3" descr="stem cell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092200"/>
            <a:ext cx="6375400" cy="57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247" y="37981"/>
            <a:ext cx="7543800" cy="800219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Adult Stem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53603" name="Picture 3" descr="mlbio10a008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79743"/>
            <a:ext cx="8763000" cy="607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3*28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Where do embryonic stem cells come from?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Finish the notes</a:t>
            </a:r>
          </a:p>
          <a:p>
            <a:pPr lvl="1">
              <a:defRPr/>
            </a:pPr>
            <a:r>
              <a:rPr lang="en-US" dirty="0" smtClean="0"/>
              <a:t>Finish the movie</a:t>
            </a:r>
          </a:p>
          <a:p>
            <a:pPr lvl="2">
              <a:defRPr/>
            </a:pPr>
            <a:r>
              <a:rPr lang="en-US" dirty="0"/>
              <a:t> </a:t>
            </a:r>
            <a:r>
              <a:rPr lang="en-US" dirty="0" smtClean="0"/>
              <a:t>Turn in the worksheet Friday</a:t>
            </a:r>
          </a:p>
          <a:p>
            <a:pPr lvl="1">
              <a:defRPr/>
            </a:pPr>
            <a:r>
              <a:rPr lang="en-US" dirty="0" smtClean="0"/>
              <a:t>Test – FRIDAY</a:t>
            </a:r>
          </a:p>
          <a:p>
            <a:pPr lvl="2">
              <a:defRPr/>
            </a:pPr>
            <a:r>
              <a:rPr lang="en-US" dirty="0" smtClean="0"/>
              <a:t>Review sheet due Friday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Stem Cell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What is the goal of stem cell research?</a:t>
            </a:r>
          </a:p>
          <a:p>
            <a:pPr lvl="1" eaLnBrk="1" hangingPunct="1">
              <a:defRPr/>
            </a:pPr>
            <a:r>
              <a:rPr lang="en-US" dirty="0" smtClean="0"/>
              <a:t>To be able to replace/repair damaged cells with ones that are undamaged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How do cells become damaged?  </a:t>
            </a:r>
          </a:p>
          <a:p>
            <a:pPr lvl="1" eaLnBrk="1" hangingPunct="1">
              <a:defRPr/>
            </a:pPr>
            <a:r>
              <a:rPr lang="en-US" dirty="0" smtClean="0"/>
              <a:t>Heart attacks – heart cells</a:t>
            </a:r>
          </a:p>
          <a:p>
            <a:pPr lvl="1" eaLnBrk="1" hangingPunct="1">
              <a:defRPr/>
            </a:pPr>
            <a:r>
              <a:rPr lang="en-US" dirty="0" smtClean="0"/>
              <a:t>Stroke – brain cells</a:t>
            </a:r>
          </a:p>
          <a:p>
            <a:pPr lvl="1" eaLnBrk="1" hangingPunct="1">
              <a:defRPr/>
            </a:pPr>
            <a:r>
              <a:rPr lang="en-US" dirty="0" smtClean="0"/>
              <a:t>Spinal cord injuries – paralysis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050"/>
            <a:ext cx="8915400" cy="6457950"/>
          </a:xfrm>
        </p:spPr>
        <p:txBody>
          <a:bodyPr/>
          <a:lstStyle/>
          <a:p>
            <a:pPr>
              <a:defRPr/>
            </a:pPr>
            <a:r>
              <a:rPr lang="en-US" sz="2400" dirty="0" smtClean="0">
                <a:effectLst/>
              </a:rPr>
              <a:t>Describe the two main factors that limit cell size.</a:t>
            </a:r>
          </a:p>
          <a:p>
            <a:pPr lvl="1">
              <a:defRPr/>
            </a:pPr>
            <a:r>
              <a:rPr lang="en-US" sz="2400" dirty="0" smtClean="0">
                <a:effectLst/>
              </a:rPr>
              <a:t> Information “overload” -  not enough DNA to run the cell</a:t>
            </a:r>
          </a:p>
          <a:p>
            <a:pPr lvl="1">
              <a:defRPr/>
            </a:pPr>
            <a:r>
              <a:rPr lang="en-US" sz="2400" dirty="0" smtClean="0">
                <a:effectLst/>
              </a:rPr>
              <a:t>Exchanging materials (surface area to volume ratio)</a:t>
            </a:r>
          </a:p>
          <a:p>
            <a:pPr lvl="1">
              <a:defRPr/>
            </a:pPr>
            <a:r>
              <a:rPr lang="en-US" sz="2400" dirty="0" smtClean="0">
                <a:effectLst/>
              </a:rPr>
              <a:t> DNA efficiency </a:t>
            </a:r>
          </a:p>
          <a:p>
            <a:pPr>
              <a:defRPr/>
            </a:pPr>
            <a:r>
              <a:rPr lang="en-US" sz="2400" dirty="0" smtClean="0">
                <a:effectLst/>
              </a:rPr>
              <a:t>Describe </a:t>
            </a:r>
            <a:r>
              <a:rPr lang="en-US" sz="2400" u="sng" dirty="0" smtClean="0">
                <a:effectLst/>
              </a:rPr>
              <a:t>cell division</a:t>
            </a:r>
            <a:r>
              <a:rPr lang="en-US" sz="2400" dirty="0" smtClean="0">
                <a:effectLst/>
              </a:rPr>
              <a:t> – </a:t>
            </a:r>
          </a:p>
          <a:p>
            <a:pPr lvl="1">
              <a:defRPr/>
            </a:pPr>
            <a:r>
              <a:rPr lang="en-US" sz="2000" dirty="0" smtClean="0">
                <a:effectLst/>
              </a:rPr>
              <a:t>Process by which cells divides into two new daughter cells</a:t>
            </a:r>
          </a:p>
          <a:p>
            <a:pPr marL="0" indent="0">
              <a:buFont typeface="Wingdings" charset="0"/>
              <a:buNone/>
              <a:defRPr/>
            </a:pPr>
            <a:endParaRPr lang="en-US" sz="2400" dirty="0" smtClean="0">
              <a:effectLst/>
            </a:endParaRPr>
          </a:p>
          <a:p>
            <a:pPr>
              <a:defRPr/>
            </a:pPr>
            <a:r>
              <a:rPr lang="en-US" sz="2400" dirty="0" smtClean="0">
                <a:effectLst/>
              </a:rPr>
              <a:t>When a cell divides, what are the new cells called? </a:t>
            </a:r>
          </a:p>
          <a:p>
            <a:pPr lvl="1">
              <a:defRPr/>
            </a:pPr>
            <a:r>
              <a:rPr lang="en-US" sz="2000" dirty="0" smtClean="0">
                <a:effectLst/>
              </a:rPr>
              <a:t>__Daughter cells_______</a:t>
            </a:r>
          </a:p>
          <a:p>
            <a:pPr>
              <a:defRPr/>
            </a:pPr>
            <a:r>
              <a:rPr lang="en-US" sz="2400" dirty="0" smtClean="0">
                <a:effectLst/>
              </a:rPr>
              <a:t> What must a cell do to its DNA before cell division occurs? </a:t>
            </a:r>
          </a:p>
          <a:p>
            <a:pPr lvl="1">
              <a:defRPr/>
            </a:pPr>
            <a:r>
              <a:rPr lang="en-US" sz="2400" dirty="0" smtClean="0">
                <a:effectLst/>
              </a:rPr>
              <a:t>____replicate it______</a:t>
            </a:r>
          </a:p>
          <a:p>
            <a:pPr>
              <a:defRPr/>
            </a:pPr>
            <a:r>
              <a:rPr lang="en-US" sz="2400" dirty="0" smtClean="0">
                <a:effectLst/>
              </a:rPr>
              <a:t>What is an example of a type of cell that uses </a:t>
            </a:r>
            <a:r>
              <a:rPr lang="en-US" sz="2400" u="sng" dirty="0" smtClean="0">
                <a:effectLst/>
              </a:rPr>
              <a:t>asexual reproduction</a:t>
            </a:r>
            <a:r>
              <a:rPr lang="en-US" sz="2400" dirty="0" smtClean="0">
                <a:effectLst/>
              </a:rPr>
              <a:t>? </a:t>
            </a:r>
          </a:p>
          <a:p>
            <a:pPr lvl="1">
              <a:defRPr/>
            </a:pPr>
            <a:r>
              <a:rPr lang="en-US" sz="2400" dirty="0" smtClean="0">
                <a:effectLst/>
              </a:rPr>
              <a:t>___bacteria / single cells________</a:t>
            </a:r>
          </a:p>
          <a:p>
            <a:pPr>
              <a:defRPr/>
            </a:pPr>
            <a:endParaRPr lang="en-US" sz="2400" dirty="0" smtClean="0">
              <a:effectLst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89154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cs typeface="+mj-cs"/>
              </a:rPr>
              <a:t>Is embryonic stem cell research ethical?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35000"/>
            <a:ext cx="8686800" cy="622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Where do adult stem cells come from?</a:t>
            </a:r>
          </a:p>
          <a:p>
            <a:pPr lvl="1" eaLnBrk="1" hangingPunct="1">
              <a:defRPr/>
            </a:pPr>
            <a:r>
              <a:rPr lang="en-US" dirty="0" smtClean="0"/>
              <a:t>Cells come from willing donors…so usually not a problem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Where to embryonic stem cells come from?  </a:t>
            </a:r>
          </a:p>
          <a:p>
            <a:pPr lvl="1" eaLnBrk="1" hangingPunct="1">
              <a:defRPr/>
            </a:pPr>
            <a:r>
              <a:rPr lang="en-US" dirty="0" smtClean="0"/>
              <a:t>Usually have to destroy an embryo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Raises the question, are embryo’s alive?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What about </a:t>
            </a:r>
            <a:r>
              <a:rPr lang="en-US" i="1" dirty="0" smtClean="0">
                <a:cs typeface="+mn-cs"/>
              </a:rPr>
              <a:t>In vitro</a:t>
            </a:r>
            <a:r>
              <a:rPr lang="en-US" dirty="0" smtClean="0">
                <a:cs typeface="+mn-cs"/>
              </a:rPr>
              <a:t> fertilization?</a:t>
            </a:r>
          </a:p>
          <a:p>
            <a:pPr lvl="1" eaLnBrk="1" hangingPunct="1">
              <a:defRPr/>
            </a:pPr>
            <a:r>
              <a:rPr lang="en-US" dirty="0" smtClean="0"/>
              <a:t>When eggs are fertilized outside a women’s body and then implanted</a:t>
            </a:r>
          </a:p>
          <a:p>
            <a:pPr lvl="1" eaLnBrk="1" hangingPunct="1">
              <a:defRPr/>
            </a:pPr>
            <a:r>
              <a:rPr lang="en-US" dirty="0" smtClean="0"/>
              <a:t>Usually more than one egg is fertilized, </a:t>
            </a:r>
            <a:r>
              <a:rPr lang="en-US" b="1" u="sng" dirty="0" smtClean="0"/>
              <a:t>but only a few are implanted</a:t>
            </a:r>
          </a:p>
          <a:p>
            <a:pPr lvl="1" eaLnBrk="1" hangingPunct="1">
              <a:defRPr/>
            </a:pPr>
            <a:r>
              <a:rPr lang="en-US" dirty="0" smtClean="0"/>
              <a:t>What to do with the others?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New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New techniques are developing that allows scientists to take the cells without damaging the embryo.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Or take adult stem cells and turn them “on” to allow them to differentiate into a larger number of cells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67264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3000" u="sng" dirty="0">
                <a:effectLst/>
              </a:rPr>
              <a:t>MEIOSIS</a:t>
            </a:r>
            <a:endParaRPr lang="en-US" sz="13000" dirty="0"/>
          </a:p>
        </p:txBody>
      </p:sp>
    </p:spTree>
    <p:extLst>
      <p:ext uri="{BB962C8B-B14F-4D97-AF65-F5344CB8AC3E}">
        <p14:creationId xmlns:p14="http://schemas.microsoft.com/office/powerpoint/2010/main" val="3001714842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effectLst/>
              </a:rPr>
              <a:t>MEIOSIS</a:t>
            </a:r>
            <a:r>
              <a:rPr lang="en-US" sz="2000" dirty="0">
                <a:effectLst/>
              </a:rPr>
              <a:t/>
            </a:r>
            <a:br>
              <a:rPr lang="en-US" sz="2000" dirty="0">
                <a:effectLst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8610600" cy="4953000"/>
          </a:xfrm>
        </p:spPr>
        <p:txBody>
          <a:bodyPr/>
          <a:lstStyle/>
          <a:p>
            <a:r>
              <a:rPr lang="en-US" dirty="0">
                <a:effectLst/>
              </a:rPr>
              <a:t> </a:t>
            </a:r>
            <a:r>
              <a:rPr lang="en-US" dirty="0" smtClean="0">
                <a:effectLst/>
              </a:rPr>
              <a:t>Meiosis </a:t>
            </a:r>
            <a:r>
              <a:rPr lang="en-US" dirty="0">
                <a:effectLst/>
              </a:rPr>
              <a:t>– </a:t>
            </a:r>
            <a:endParaRPr lang="en-US" dirty="0" smtClean="0">
              <a:effectLst/>
            </a:endParaRPr>
          </a:p>
          <a:p>
            <a:pPr lvl="1"/>
            <a:r>
              <a:rPr lang="en-US" dirty="0" smtClean="0">
                <a:effectLst/>
              </a:rPr>
              <a:t>Process in which the number of chromosomes per cell is cut in half (through the separation of homologous chromosomes in a diploid cell)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 </a:t>
            </a:r>
            <a:r>
              <a:rPr lang="en-US" dirty="0" smtClean="0">
                <a:effectLst/>
              </a:rPr>
              <a:t>Similar </a:t>
            </a:r>
            <a:r>
              <a:rPr lang="en-US" dirty="0">
                <a:effectLst/>
              </a:rPr>
              <a:t>to mitosis, the chromosomes are </a:t>
            </a:r>
            <a:r>
              <a:rPr lang="en-US" u="sng" dirty="0" smtClean="0">
                <a:solidFill>
                  <a:srgbClr val="FFFF00"/>
                </a:solidFill>
                <a:effectLst/>
              </a:rPr>
              <a:t>__replicated____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 </a:t>
            </a:r>
            <a:r>
              <a:rPr lang="en-US" dirty="0">
                <a:effectLst/>
              </a:rPr>
              <a:t>during interphase</a:t>
            </a:r>
            <a:r>
              <a:rPr lang="en-US" dirty="0" smtClean="0">
                <a:effectLst/>
              </a:rPr>
              <a:t>.</a:t>
            </a:r>
          </a:p>
          <a:p>
            <a:pPr lvl="0"/>
            <a:r>
              <a:rPr lang="en-US" u="sng" dirty="0">
                <a:effectLst/>
              </a:rPr>
              <a:t>Prophase I:</a:t>
            </a:r>
            <a:r>
              <a:rPr lang="en-US" dirty="0">
                <a:effectLst/>
              </a:rPr>
              <a:t>  Each replicated </a:t>
            </a:r>
            <a:r>
              <a:rPr lang="en-US" dirty="0" smtClean="0">
                <a:effectLst/>
              </a:rPr>
              <a:t>chromosome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pair with it’s corresponding homologous  chromosome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 </a:t>
            </a:r>
          </a:p>
          <a:p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9021431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04800"/>
            <a:ext cx="8839200" cy="6324599"/>
          </a:xfrm>
        </p:spPr>
        <p:txBody>
          <a:bodyPr/>
          <a:lstStyle/>
          <a:p>
            <a:r>
              <a:rPr lang="en-US" u="sng" dirty="0">
                <a:effectLst/>
              </a:rPr>
              <a:t>Review</a:t>
            </a:r>
            <a:r>
              <a:rPr lang="en-US" dirty="0">
                <a:effectLst/>
              </a:rPr>
              <a:t>:  What is a homologous chromosome</a:t>
            </a:r>
            <a:r>
              <a:rPr lang="en-US" dirty="0" smtClean="0">
                <a:effectLst/>
              </a:rPr>
              <a:t>?</a:t>
            </a:r>
          </a:p>
          <a:p>
            <a:r>
              <a:rPr lang="en-US" dirty="0" smtClean="0">
                <a:effectLst/>
              </a:rPr>
              <a:t>Same chromosome pair (one from mom, other from dad)</a:t>
            </a:r>
          </a:p>
          <a:p>
            <a:pPr marL="0" indent="0">
              <a:buNone/>
            </a:pPr>
            <a:endParaRPr lang="en-US" dirty="0">
              <a:effectLst/>
            </a:endParaRPr>
          </a:p>
          <a:p>
            <a:r>
              <a:rPr lang="en-US" dirty="0">
                <a:effectLst/>
              </a:rPr>
              <a:t> </a:t>
            </a:r>
            <a:r>
              <a:rPr lang="en-US" u="sng" dirty="0">
                <a:effectLst/>
              </a:rPr>
              <a:t>Tetrad</a:t>
            </a:r>
            <a:r>
              <a:rPr lang="en-US" dirty="0">
                <a:effectLst/>
              </a:rPr>
              <a:t> – </a:t>
            </a:r>
            <a:endParaRPr lang="en-US" dirty="0" smtClean="0">
              <a:effectLst/>
            </a:endParaRPr>
          </a:p>
          <a:p>
            <a:pPr lvl="1"/>
            <a:r>
              <a:rPr lang="en-US" dirty="0" smtClean="0">
                <a:effectLst/>
              </a:rPr>
              <a:t>Structure containing four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 chromatids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 </a:t>
            </a:r>
            <a:r>
              <a:rPr lang="en-US" u="sng" dirty="0">
                <a:effectLst/>
              </a:rPr>
              <a:t>Crossing over</a:t>
            </a:r>
            <a:r>
              <a:rPr lang="en-US" dirty="0">
                <a:effectLst/>
              </a:rPr>
              <a:t> </a:t>
            </a:r>
            <a:r>
              <a:rPr lang="en-US" dirty="0" smtClean="0">
                <a:effectLst/>
              </a:rPr>
              <a:t>–</a:t>
            </a:r>
          </a:p>
          <a:p>
            <a:pPr lvl="1"/>
            <a:r>
              <a:rPr lang="en-US" dirty="0" smtClean="0">
                <a:effectLst/>
              </a:rPr>
              <a:t>Process of parts of homologous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 chromosomes being exchanged</a:t>
            </a:r>
            <a:endParaRPr lang="en-US" dirty="0"/>
          </a:p>
          <a:p>
            <a:pPr lvl="0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2641600"/>
            <a:ext cx="3048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40724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effectLst/>
              </a:rPr>
              <a:t>Metaphase I</a:t>
            </a:r>
            <a:r>
              <a:rPr lang="en-US" dirty="0">
                <a:effectLst/>
              </a:rPr>
              <a:t>:  The homologous chromosomes line up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across the center of the cell.</a:t>
            </a:r>
            <a:endParaRPr lang="en-US" dirty="0">
              <a:effectLst/>
            </a:endParaRPr>
          </a:p>
          <a:p>
            <a:pPr lvl="0"/>
            <a:endParaRPr lang="en-US" u="sng" dirty="0" smtClean="0">
              <a:effectLst/>
            </a:endParaRPr>
          </a:p>
          <a:p>
            <a:pPr lvl="0"/>
            <a:r>
              <a:rPr lang="en-US" u="sng" dirty="0" smtClean="0">
                <a:effectLst/>
              </a:rPr>
              <a:t>Anaphase I</a:t>
            </a:r>
            <a:r>
              <a:rPr lang="en-US" dirty="0" smtClean="0">
                <a:effectLst/>
              </a:rPr>
              <a:t>:  The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spindle </a:t>
            </a:r>
            <a:r>
              <a:rPr lang="en-US" dirty="0" smtClean="0">
                <a:effectLst/>
              </a:rPr>
              <a:t>fibers pull each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homologous </a:t>
            </a:r>
            <a:r>
              <a:rPr lang="en-US" dirty="0" smtClean="0">
                <a:effectLst/>
              </a:rPr>
              <a:t>chromosome pair towards the opposite ends of the cell</a:t>
            </a:r>
          </a:p>
          <a:p>
            <a:r>
              <a:rPr lang="en-US" dirty="0" smtClean="0">
                <a:effectLst/>
              </a:rPr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155539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u="sng" dirty="0" err="1">
                <a:effectLst/>
              </a:rPr>
              <a:t>Telophase</a:t>
            </a:r>
            <a:r>
              <a:rPr lang="en-US" u="sng" dirty="0">
                <a:effectLst/>
              </a:rPr>
              <a:t> I and Cytokinesis</a:t>
            </a:r>
            <a:r>
              <a:rPr lang="en-US" dirty="0">
                <a:effectLst/>
              </a:rPr>
              <a:t>:  Similar to mitosis, the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nuclear membrane </a:t>
            </a:r>
            <a:r>
              <a:rPr lang="en-US" dirty="0" smtClean="0">
                <a:effectLst/>
              </a:rPr>
              <a:t>reforms </a:t>
            </a:r>
            <a:r>
              <a:rPr lang="en-US" dirty="0">
                <a:effectLst/>
              </a:rPr>
              <a:t>around the chromosomes and the cells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split </a:t>
            </a:r>
            <a:r>
              <a:rPr lang="en-US" dirty="0" smtClean="0">
                <a:effectLst/>
              </a:rPr>
              <a:t>into </a:t>
            </a:r>
            <a:r>
              <a:rPr lang="en-US" dirty="0">
                <a:effectLst/>
              </a:rPr>
              <a:t>two new cells in </a:t>
            </a:r>
            <a:r>
              <a:rPr lang="en-US" dirty="0" smtClean="0">
                <a:effectLst/>
              </a:rPr>
              <a:t>the process of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cytokinesis</a:t>
            </a:r>
            <a:r>
              <a:rPr lang="en-US" dirty="0" smtClean="0">
                <a:effectLst/>
              </a:rPr>
              <a:t>.</a:t>
            </a:r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12421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7578"/>
            <a:ext cx="9144000" cy="6058421"/>
          </a:xfrm>
        </p:spPr>
        <p:txBody>
          <a:bodyPr/>
          <a:lstStyle/>
          <a:p>
            <a:pPr lvl="0"/>
            <a:r>
              <a:rPr lang="en-US" u="sng" dirty="0">
                <a:effectLst/>
              </a:rPr>
              <a:t>Prophase II</a:t>
            </a:r>
            <a:r>
              <a:rPr lang="en-US" dirty="0">
                <a:effectLst/>
              </a:rPr>
              <a:t>:  The chromosomes, each consisting of two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chromatids </a:t>
            </a:r>
            <a:r>
              <a:rPr lang="en-US" dirty="0" smtClean="0">
                <a:effectLst/>
              </a:rPr>
              <a:t>coil </a:t>
            </a:r>
            <a:r>
              <a:rPr lang="en-US" dirty="0">
                <a:effectLst/>
              </a:rPr>
              <a:t>and become </a:t>
            </a:r>
            <a:r>
              <a:rPr lang="en-US" dirty="0" smtClean="0">
                <a:effectLst/>
              </a:rPr>
              <a:t>visible</a:t>
            </a:r>
            <a:endParaRPr lang="en-US" dirty="0">
              <a:effectLst/>
            </a:endParaRPr>
          </a:p>
          <a:p>
            <a:pPr lvl="0"/>
            <a:r>
              <a:rPr lang="en-US" u="sng" dirty="0">
                <a:effectLst/>
              </a:rPr>
              <a:t>Metaphase II, Anaphase II, </a:t>
            </a:r>
            <a:r>
              <a:rPr lang="en-US" u="sng" dirty="0" err="1">
                <a:effectLst/>
              </a:rPr>
              <a:t>Telophase</a:t>
            </a:r>
            <a:r>
              <a:rPr lang="en-US" u="sng" dirty="0">
                <a:effectLst/>
              </a:rPr>
              <a:t> II and Cytokinesis</a:t>
            </a:r>
            <a:r>
              <a:rPr lang="en-US" dirty="0">
                <a:effectLst/>
              </a:rPr>
              <a:t>:  These stages are similar to the first stage of </a:t>
            </a:r>
            <a:r>
              <a:rPr lang="en-US" dirty="0" smtClean="0">
                <a:effectLst/>
              </a:rPr>
              <a:t>meiosis, </a:t>
            </a:r>
            <a:r>
              <a:rPr lang="en-US" dirty="0">
                <a:effectLst/>
              </a:rPr>
              <a:t>except that it results in four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haploids </a:t>
            </a:r>
            <a:r>
              <a:rPr lang="en-US" dirty="0" smtClean="0">
                <a:effectLst/>
              </a:rPr>
              <a:t>cells</a:t>
            </a:r>
            <a:r>
              <a:rPr lang="en-US" dirty="0">
                <a:effectLst/>
              </a:rPr>
              <a:t>.</a:t>
            </a:r>
          </a:p>
          <a:p>
            <a:pPr marL="0" indent="0">
              <a:buNone/>
            </a:pP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The process of meiosis is what produces our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gametes </a:t>
            </a:r>
            <a:r>
              <a:rPr lang="en-US" dirty="0" smtClean="0">
                <a:effectLst/>
              </a:rPr>
              <a:t>or </a:t>
            </a:r>
            <a:r>
              <a:rPr lang="en-US" dirty="0">
                <a:effectLst/>
              </a:rPr>
              <a:t>sex cells.  These cells have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half </a:t>
            </a:r>
            <a:r>
              <a:rPr lang="en-US" dirty="0" smtClean="0">
                <a:effectLst/>
              </a:rPr>
              <a:t>the </a:t>
            </a:r>
            <a:r>
              <a:rPr lang="en-US" dirty="0">
                <a:effectLst/>
              </a:rPr>
              <a:t>genetic material of a normal cell.</a:t>
            </a:r>
          </a:p>
        </p:txBody>
      </p:sp>
    </p:spTree>
    <p:extLst>
      <p:ext uri="{BB962C8B-B14F-4D97-AF65-F5344CB8AC3E}">
        <p14:creationId xmlns:p14="http://schemas.microsoft.com/office/powerpoint/2010/main" val="152146808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5" name="Picture 1" descr="Screen Shot 2014-03-03 at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-2593"/>
            <a:ext cx="2963479" cy="663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Screen Shot 2014-03-03 at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661" y="24134"/>
            <a:ext cx="2918314" cy="683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3040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4925" y="95250"/>
            <a:ext cx="9144000" cy="6610350"/>
          </a:xfrm>
        </p:spPr>
        <p:txBody>
          <a:bodyPr/>
          <a:lstStyle/>
          <a:p>
            <a:pPr>
              <a:defRPr/>
            </a:pPr>
            <a:r>
              <a:rPr lang="en-US" sz="2400" dirty="0" smtClean="0">
                <a:effectLst/>
              </a:rPr>
              <a:t>Describe </a:t>
            </a:r>
            <a:r>
              <a:rPr lang="en-US" sz="2400" u="sng" dirty="0" smtClean="0">
                <a:effectLst/>
              </a:rPr>
              <a:t>asexual reproduction</a:t>
            </a:r>
            <a:r>
              <a:rPr lang="en-US" sz="2400" dirty="0" smtClean="0">
                <a:effectLst/>
              </a:rPr>
              <a:t> –  </a:t>
            </a:r>
          </a:p>
          <a:p>
            <a:pPr lvl="1">
              <a:defRPr/>
            </a:pPr>
            <a:r>
              <a:rPr lang="en-US" sz="2400" dirty="0" smtClean="0">
                <a:effectLst/>
              </a:rPr>
              <a:t>Production of genetically identical offspring from a single parent</a:t>
            </a:r>
          </a:p>
          <a:p>
            <a:pPr>
              <a:defRPr/>
            </a:pPr>
            <a:r>
              <a:rPr lang="en-US" sz="2400" dirty="0" smtClean="0">
                <a:effectLst/>
              </a:rPr>
              <a:t>Describe </a:t>
            </a:r>
            <a:r>
              <a:rPr lang="en-US" sz="2400" u="sng" dirty="0" smtClean="0">
                <a:effectLst/>
              </a:rPr>
              <a:t>sexual reproduction</a:t>
            </a:r>
            <a:r>
              <a:rPr lang="en-US" sz="2400" dirty="0" smtClean="0">
                <a:effectLst/>
              </a:rPr>
              <a:t> – </a:t>
            </a:r>
          </a:p>
          <a:p>
            <a:pPr lvl="1">
              <a:defRPr/>
            </a:pPr>
            <a:r>
              <a:rPr lang="en-US" sz="2400" dirty="0" smtClean="0">
                <a:effectLst/>
              </a:rPr>
              <a:t>Offspring that inherit genetic material from from each parent</a:t>
            </a:r>
          </a:p>
          <a:p>
            <a:pPr lvl="1">
              <a:defRPr/>
            </a:pPr>
            <a:endParaRPr lang="en-US" sz="2400" dirty="0" smtClean="0">
              <a:effectLst/>
            </a:endParaRPr>
          </a:p>
          <a:p>
            <a:pPr>
              <a:defRPr/>
            </a:pPr>
            <a:r>
              <a:rPr lang="en-US" sz="2400" dirty="0" smtClean="0">
                <a:effectLst/>
              </a:rPr>
              <a:t>One advantages of asexual reproduction is that when conditions are right the reproduce very </a:t>
            </a:r>
            <a:r>
              <a:rPr lang="en-US" sz="2400" b="1" dirty="0" smtClean="0">
                <a:effectLst/>
              </a:rPr>
              <a:t>__rapidly_______</a:t>
            </a:r>
            <a:r>
              <a:rPr lang="en-US" sz="2400" dirty="0" smtClean="0">
                <a:effectLst/>
              </a:rPr>
              <a:t>.  However a problem occurs if conditions are unfavorable because there is a lack of </a:t>
            </a:r>
            <a:r>
              <a:rPr lang="en-US" sz="2400" b="1" dirty="0" smtClean="0">
                <a:effectLst/>
              </a:rPr>
              <a:t>___diversity_____________</a:t>
            </a:r>
            <a:r>
              <a:rPr lang="en-US" sz="2400" dirty="0" smtClean="0">
                <a:effectLst/>
              </a:rPr>
              <a:t>.</a:t>
            </a:r>
          </a:p>
          <a:p>
            <a:pPr>
              <a:defRPr/>
            </a:pPr>
            <a:endParaRPr lang="en-US" sz="2400" dirty="0" smtClean="0">
              <a:effectLst/>
            </a:endParaRPr>
          </a:p>
          <a:p>
            <a:pPr>
              <a:defRPr/>
            </a:pPr>
            <a:r>
              <a:rPr lang="en-US" sz="2400" dirty="0" smtClean="0">
                <a:effectLst/>
              </a:rPr>
              <a:t>One problem of sexual reproduction is that organisms must find a  </a:t>
            </a:r>
            <a:r>
              <a:rPr lang="en-US" sz="2400" b="1" dirty="0" smtClean="0">
                <a:effectLst/>
              </a:rPr>
              <a:t>___mate________</a:t>
            </a:r>
            <a:r>
              <a:rPr lang="en-US" sz="2400" dirty="0" smtClean="0">
                <a:effectLst/>
              </a:rPr>
              <a:t> and the growth and </a:t>
            </a:r>
            <a:r>
              <a:rPr lang="en-US" sz="2400" b="1" dirty="0" smtClean="0">
                <a:effectLst/>
              </a:rPr>
              <a:t>__development__________</a:t>
            </a:r>
            <a:r>
              <a:rPr lang="en-US" sz="2400" dirty="0" smtClean="0">
                <a:effectLst/>
              </a:rPr>
              <a:t> of the offspring requires </a:t>
            </a:r>
            <a:r>
              <a:rPr lang="en-US" sz="2400" b="1" dirty="0" smtClean="0">
                <a:effectLst/>
              </a:rPr>
              <a:t>____time_________</a:t>
            </a:r>
            <a:r>
              <a:rPr lang="en-US" sz="2400" dirty="0" smtClean="0">
                <a:effectLst/>
              </a:rPr>
              <a:t>.  However an advantage of sexual reproduction is that it provides </a:t>
            </a:r>
            <a:r>
              <a:rPr lang="en-US" sz="2400" b="1" dirty="0" smtClean="0">
                <a:effectLst/>
              </a:rPr>
              <a:t>___genetic diversity___</a:t>
            </a:r>
            <a:r>
              <a:rPr lang="en-US" sz="2400" dirty="0" smtClean="0">
                <a:effectLst/>
              </a:rPr>
              <a:t>.</a:t>
            </a:r>
          </a:p>
          <a:p>
            <a:pPr>
              <a:defRPr/>
            </a:pPr>
            <a:endParaRPr lang="en-US" sz="2200" dirty="0" smtClean="0">
              <a:effectLst/>
            </a:endParaRPr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endParaRPr lang="en-US" sz="2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4-03-03 at 1.03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38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642583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0"/>
            <a:ext cx="7848600" cy="4648200"/>
          </a:xfrm>
        </p:spPr>
        <p:txBody>
          <a:bodyPr/>
          <a:lstStyle/>
          <a:p>
            <a:pPr eaLnBrk="1" hangingPunct="1">
              <a:defRPr/>
            </a:pPr>
            <a:r>
              <a:rPr lang="en-US" sz="15000" dirty="0" smtClean="0">
                <a:cs typeface="+mn-cs"/>
              </a:rPr>
              <a:t>The End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629723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98629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3-29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Why are haploid cells important?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Review for the test</a:t>
            </a:r>
          </a:p>
          <a:p>
            <a:pPr lvl="1">
              <a:defRPr/>
            </a:pPr>
            <a:r>
              <a:rPr lang="en-US" dirty="0" smtClean="0"/>
              <a:t>Test Friday</a:t>
            </a:r>
          </a:p>
          <a:p>
            <a:pPr lvl="1">
              <a:defRPr/>
            </a:pPr>
            <a:r>
              <a:rPr lang="en-US" dirty="0" smtClean="0"/>
              <a:t>Turn in study guide</a:t>
            </a:r>
          </a:p>
          <a:p>
            <a:pPr lvl="1">
              <a:defRPr/>
            </a:pPr>
            <a:r>
              <a:rPr lang="en-US" dirty="0" smtClean="0"/>
              <a:t>Turn in </a:t>
            </a:r>
            <a:r>
              <a:rPr lang="en-US" smtClean="0"/>
              <a:t>movie worksheet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3-30 ATB</a:t>
            </a:r>
          </a:p>
        </p:txBody>
      </p:sp>
      <p:sp>
        <p:nvSpPr>
          <p:cNvPr id="139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TEST Today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Review Sheet Due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Turn in cloning movie worksheet (if you </a:t>
            </a:r>
            <a:r>
              <a:rPr lang="en-US" dirty="0" err="1" smtClean="0">
                <a:cs typeface="+mn-cs"/>
              </a:rPr>
              <a:t>didn</a:t>
            </a:r>
            <a:r>
              <a:rPr lang="ja-JP" altLang="en-US" dirty="0" smtClean="0">
                <a:latin typeface="Arial"/>
                <a:cs typeface="+mn-cs"/>
              </a:rPr>
              <a:t>’</a:t>
            </a:r>
            <a:r>
              <a:rPr lang="en-US" dirty="0" smtClean="0">
                <a:cs typeface="+mn-cs"/>
              </a:rPr>
              <a:t>t already)</a:t>
            </a:r>
          </a:p>
          <a:p>
            <a:pPr eaLnBrk="1" hangingPunct="1">
              <a:defRPr/>
            </a:pPr>
            <a:endParaRPr lang="en-US" dirty="0"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TEST BONUS:  Describe how an embryonic stem cell is created.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9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4/2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How are stem cells created?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Go over the test</a:t>
            </a:r>
          </a:p>
          <a:p>
            <a:pPr lvl="1">
              <a:defRPr/>
            </a:pPr>
            <a:r>
              <a:rPr lang="en-US" dirty="0" smtClean="0"/>
              <a:t>Start next chapter?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Please complete the 10.1 Assessment on page 278, #1a &amp; b and 2.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89916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u="sng" dirty="0" smtClean="0">
                <a:cs typeface="+mj-cs"/>
              </a:rPr>
              <a:t>Review</a:t>
            </a:r>
            <a:r>
              <a:rPr lang="en-US" sz="4000" dirty="0" smtClean="0">
                <a:cs typeface="+mj-cs"/>
              </a:rPr>
              <a:t>:  Why is cell size limited?</a:t>
            </a:r>
          </a:p>
        </p:txBody>
      </p:sp>
      <p:sp>
        <p:nvSpPr>
          <p:cNvPr id="135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066800"/>
            <a:ext cx="75438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mtClean="0">
                <a:cs typeface="+mn-cs"/>
              </a:rPr>
              <a:t>Cell size is limited by it</a:t>
            </a:r>
            <a:r>
              <a:rPr lang="ja-JP" altLang="en-US" smtClean="0">
                <a:latin typeface="Arial"/>
                <a:cs typeface="+mn-cs"/>
              </a:rPr>
              <a:t>’</a:t>
            </a:r>
            <a:r>
              <a:rPr lang="en-US" smtClean="0">
                <a:cs typeface="+mn-cs"/>
              </a:rPr>
              <a:t>s surface area to volume ratio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Volume increases faster than surface area as a cell grows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>
                <a:cs typeface="+mn-cs"/>
              </a:rPr>
              <a:t>Not enough DNA to code for all of cells activities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>
                <a:cs typeface="+mn-cs"/>
              </a:rPr>
              <a:t>So what does the cell do?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Divide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mtClean="0">
              <a:cs typeface="+mn-cs"/>
            </a:endParaRPr>
          </a:p>
        </p:txBody>
      </p:sp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488" y="4370388"/>
            <a:ext cx="5751512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5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5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5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5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5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8229600" cy="62484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What is the problem with increasing cell size?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Volume increases faster than surface area as a cell grows</a:t>
            </a:r>
          </a:p>
          <a:p>
            <a:pPr lvl="1" eaLnBrk="1" hangingPunct="1">
              <a:defRPr/>
            </a:pPr>
            <a:r>
              <a:rPr lang="en-US" smtClean="0"/>
              <a:t>PROBLEM:</a:t>
            </a:r>
          </a:p>
          <a:p>
            <a:pPr lvl="2" eaLnBrk="1" hangingPunct="1">
              <a:defRPr/>
            </a:pPr>
            <a:r>
              <a:rPr lang="en-US" smtClean="0"/>
              <a:t>needed materials can</a:t>
            </a:r>
            <a:r>
              <a:rPr lang="ja-JP" altLang="en-US" smtClean="0">
                <a:latin typeface="Arial"/>
              </a:rPr>
              <a:t>’</a:t>
            </a:r>
            <a:r>
              <a:rPr lang="en-US" smtClean="0"/>
              <a:t>t</a:t>
            </a:r>
            <a:br>
              <a:rPr lang="en-US" smtClean="0"/>
            </a:br>
            <a:r>
              <a:rPr lang="en-US" smtClean="0"/>
              <a:t>get in fast enough </a:t>
            </a:r>
            <a:br>
              <a:rPr lang="en-US" smtClean="0"/>
            </a:br>
            <a:r>
              <a:rPr lang="en-US" smtClean="0"/>
              <a:t>(O2, glucose) and </a:t>
            </a:r>
            <a:br>
              <a:rPr lang="en-US" smtClean="0"/>
            </a:br>
            <a:r>
              <a:rPr lang="en-US" smtClean="0"/>
              <a:t>wastes out fast </a:t>
            </a:r>
            <a:br>
              <a:rPr lang="en-US" smtClean="0"/>
            </a:br>
            <a:r>
              <a:rPr lang="en-US" smtClean="0"/>
              <a:t>enough (CO2)</a:t>
            </a:r>
          </a:p>
          <a:p>
            <a:pPr lvl="2" eaLnBrk="1" hangingPunct="1">
              <a:defRPr/>
            </a:pPr>
            <a:r>
              <a:rPr lang="en-US" smtClean="0"/>
              <a:t>Notice SA increased</a:t>
            </a:r>
            <a:br>
              <a:rPr lang="en-US" smtClean="0"/>
            </a:br>
            <a:r>
              <a:rPr lang="en-US" smtClean="0"/>
              <a:t>only 25 times and the</a:t>
            </a:r>
            <a:br>
              <a:rPr lang="en-US" smtClean="0"/>
            </a:br>
            <a:r>
              <a:rPr lang="en-US" smtClean="0"/>
              <a:t>volume increase</a:t>
            </a:r>
            <a:br>
              <a:rPr lang="en-US" smtClean="0"/>
            </a:br>
            <a:r>
              <a:rPr lang="en-US" smtClean="0"/>
              <a:t>125 times</a:t>
            </a:r>
          </a:p>
        </p:txBody>
      </p:sp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511425"/>
            <a:ext cx="4876800" cy="434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3732" name="Rectangle 4"/>
          <p:cNvSpPr>
            <a:spLocks noChangeArrowheads="1"/>
          </p:cNvSpPr>
          <p:nvPr/>
        </p:nvSpPr>
        <p:spPr bwMode="auto">
          <a:xfrm>
            <a:off x="381000" y="11430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3733" name="Rectangle 5"/>
          <p:cNvSpPr>
            <a:spLocks noChangeArrowheads="1"/>
          </p:cNvSpPr>
          <p:nvPr/>
        </p:nvSpPr>
        <p:spPr bwMode="auto">
          <a:xfrm>
            <a:off x="5715000" y="1219200"/>
            <a:ext cx="2362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353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353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3732" grpId="0" animBg="1"/>
      <p:bldP spid="13537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Now…page 3 of the new packet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543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Cell Reproduction</a:t>
            </a:r>
          </a:p>
        </p:txBody>
      </p:sp>
      <p:sp>
        <p:nvSpPr>
          <p:cNvPr id="133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838200"/>
            <a:ext cx="8915400" cy="5638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>
                <a:cs typeface="+mn-cs"/>
              </a:rPr>
              <a:t>Cell Division</a:t>
            </a:r>
            <a:r>
              <a:rPr lang="en-US" dirty="0" smtClean="0">
                <a:cs typeface="+mn-cs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Process in which a cell divides into two new daughter cells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>
                <a:cs typeface="+mn-cs"/>
              </a:rPr>
              <a:t>Mitosis</a:t>
            </a:r>
            <a:r>
              <a:rPr lang="en-US" dirty="0" smtClean="0">
                <a:cs typeface="+mn-cs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Process which ONE cell divides into TWO genetically identical cells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Asexual reproduction 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>
                <a:cs typeface="+mn-cs"/>
              </a:rPr>
              <a:t>Meiosis</a:t>
            </a:r>
            <a:r>
              <a:rPr lang="en-US" dirty="0" smtClean="0">
                <a:cs typeface="+mn-cs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Cell division that produces our gametes (sex cells)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  <p:pic>
        <p:nvPicPr>
          <p:cNvPr id="3481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700" y="561975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276600"/>
            <a:ext cx="1995488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0" y="0"/>
            <a:ext cx="3276600" cy="990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3/26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25" y="381000"/>
            <a:ext cx="8956675" cy="6096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FIRST NEW ATB!</a:t>
            </a:r>
          </a:p>
          <a:p>
            <a:pPr>
              <a:defRPr/>
            </a:pPr>
            <a:r>
              <a:rPr lang="en-US" u="sng" dirty="0" smtClean="0"/>
              <a:t>Review</a:t>
            </a:r>
            <a:r>
              <a:rPr lang="en-US" dirty="0" smtClean="0"/>
              <a:t>:  What is the purpose of cell respiration?</a:t>
            </a:r>
          </a:p>
          <a:p>
            <a:pPr>
              <a:defRPr/>
            </a:pPr>
            <a:r>
              <a:rPr lang="en-US" u="sng" dirty="0" smtClean="0"/>
              <a:t>Today</a:t>
            </a:r>
            <a:r>
              <a:rPr lang="en-US" dirty="0" smtClean="0"/>
              <a:t>:</a:t>
            </a:r>
          </a:p>
          <a:p>
            <a:pPr lvl="1">
              <a:defRPr/>
            </a:pPr>
            <a:r>
              <a:rPr lang="en-US" dirty="0" smtClean="0"/>
              <a:t>QUICKLY grade test corrections (5 minutes)</a:t>
            </a:r>
          </a:p>
          <a:p>
            <a:pPr lvl="1">
              <a:defRPr/>
            </a:pPr>
            <a:r>
              <a:rPr lang="en-US" dirty="0" smtClean="0"/>
              <a:t>Start new chapter on </a:t>
            </a:r>
            <a:r>
              <a:rPr lang="en-US" u="sng" dirty="0" smtClean="0"/>
              <a:t>cell division</a:t>
            </a:r>
          </a:p>
          <a:p>
            <a:pPr lvl="1">
              <a:defRPr/>
            </a:pPr>
            <a:r>
              <a:rPr lang="en-US" dirty="0" smtClean="0"/>
              <a:t>Use books to complete page 2 in your packet starting on page 274 in the book (show me when done)</a:t>
            </a:r>
          </a:p>
          <a:p>
            <a:pPr lvl="1">
              <a:defRPr/>
            </a:pPr>
            <a:r>
              <a:rPr lang="en-US" dirty="0" smtClean="0"/>
              <a:t>THEN, complete the book assignment on page 278, #1a &amp; b, and all of 2</a:t>
            </a:r>
          </a:p>
          <a:p>
            <a:pPr lvl="1">
              <a:defRPr/>
            </a:pPr>
            <a:r>
              <a:rPr lang="en-US" dirty="0" smtClean="0"/>
              <a:t>Book assignment due tomorrow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5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Mitosis</a:t>
            </a:r>
            <a:endParaRPr lang="en-US" dirty="0" smtClean="0">
              <a:cs typeface="+mn-cs"/>
              <a:hlinkClick r:id="rId2"/>
            </a:endParaRPr>
          </a:p>
          <a:p>
            <a:pPr eaLnBrk="1" hangingPunct="1">
              <a:defRPr/>
            </a:pPr>
            <a:r>
              <a:rPr lang="en-US" dirty="0" smtClean="0">
                <a:cs typeface="+mn-cs"/>
                <a:hlinkClick r:id="rId2"/>
              </a:rPr>
              <a:t>http://www.youtube.com/watch?v=VlN7K1-9QB0&amp;feature=related</a:t>
            </a:r>
            <a:endParaRPr lang="en-US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Chromosome # in Mitosis and Meiosis</a:t>
            </a:r>
          </a:p>
        </p:txBody>
      </p:sp>
      <p:sp>
        <p:nvSpPr>
          <p:cNvPr id="13342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752600"/>
            <a:ext cx="36957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u="sng" dirty="0" smtClean="0">
                <a:cs typeface="+mn-cs"/>
              </a:rPr>
              <a:t>Mitosis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Human cells in mitosis will have how many chromosomes?</a:t>
            </a:r>
          </a:p>
          <a:p>
            <a:pPr lvl="1" eaLnBrk="1" hangingPunct="1">
              <a:defRPr/>
            </a:pPr>
            <a:r>
              <a:rPr lang="en-US" sz="2000" dirty="0" smtClean="0"/>
              <a:t>46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Why?</a:t>
            </a:r>
          </a:p>
          <a:p>
            <a:pPr lvl="1" eaLnBrk="1" hangingPunct="1">
              <a:defRPr/>
            </a:pPr>
            <a:r>
              <a:rPr lang="en-US" sz="2000" dirty="0" smtClean="0"/>
              <a:t>The cell needs all the information in the chromosomes to function.</a:t>
            </a:r>
          </a:p>
          <a:p>
            <a:pPr eaLnBrk="1" hangingPunct="1">
              <a:defRPr/>
            </a:pPr>
            <a:endParaRPr lang="en-US" sz="2400" dirty="0" smtClean="0">
              <a:cs typeface="+mn-cs"/>
            </a:endParaRPr>
          </a:p>
        </p:txBody>
      </p:sp>
      <p:sp>
        <p:nvSpPr>
          <p:cNvPr id="133427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914900" y="1752600"/>
            <a:ext cx="36957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u="sng" dirty="0" smtClean="0">
                <a:cs typeface="+mn-cs"/>
              </a:rPr>
              <a:t>Meiosis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Human cells that undergo meiosis will have how many chromosomes?</a:t>
            </a:r>
          </a:p>
          <a:p>
            <a:pPr lvl="1" eaLnBrk="1" hangingPunct="1">
              <a:defRPr/>
            </a:pPr>
            <a:r>
              <a:rPr lang="en-US" sz="2000" dirty="0" smtClean="0"/>
              <a:t>23	</a:t>
            </a:r>
          </a:p>
          <a:p>
            <a:pPr eaLnBrk="1" hangingPunct="1">
              <a:defRPr/>
            </a:pPr>
            <a:r>
              <a:rPr lang="en-US" sz="2400" dirty="0" smtClean="0">
                <a:cs typeface="+mn-cs"/>
              </a:rPr>
              <a:t>Why?</a:t>
            </a:r>
          </a:p>
          <a:p>
            <a:pPr lvl="1" eaLnBrk="1" hangingPunct="1">
              <a:defRPr/>
            </a:pPr>
            <a:r>
              <a:rPr lang="en-US" sz="2000" dirty="0" smtClean="0"/>
              <a:t>B/c you can only supply ½ of the genetic material to create offspring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4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4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4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4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4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34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401" name="Rectangle 9"/>
          <p:cNvSpPr>
            <a:spLocks noGrp="1" noChangeArrowheads="1"/>
          </p:cNvSpPr>
          <p:nvPr>
            <p:ph type="title"/>
          </p:nvPr>
        </p:nvSpPr>
        <p:spPr>
          <a:xfrm>
            <a:off x="14288" y="-23813"/>
            <a:ext cx="6996112" cy="862013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tx1"/>
                </a:solidFill>
                <a:cs typeface="+mj-cs"/>
              </a:rPr>
              <a:t>Chromosome Structure</a:t>
            </a:r>
            <a:endParaRPr lang="en-US" b="0" dirty="0" smtClean="0">
              <a:solidFill>
                <a:schemeClr val="tx1"/>
              </a:solidFill>
              <a:cs typeface="+mj-cs"/>
            </a:endParaRPr>
          </a:p>
        </p:txBody>
      </p:sp>
      <p:sp>
        <p:nvSpPr>
          <p:cNvPr id="955402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7543800" cy="50292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Chromosomes </a:t>
            </a:r>
          </a:p>
          <a:p>
            <a:pPr lvl="1" eaLnBrk="1" hangingPunct="1">
              <a:defRPr/>
            </a:pPr>
            <a:r>
              <a:rPr lang="en-US" dirty="0" smtClean="0"/>
              <a:t>rod-shaped structures made</a:t>
            </a:r>
            <a:br>
              <a:rPr lang="en-US" dirty="0" smtClean="0"/>
            </a:br>
            <a:r>
              <a:rPr lang="en-US" dirty="0" smtClean="0"/>
              <a:t> of DNA and protein.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Histones</a:t>
            </a:r>
            <a:r>
              <a:rPr lang="en-US" dirty="0" smtClean="0">
                <a:cs typeface="+mn-cs"/>
              </a:rPr>
              <a:t> -</a:t>
            </a:r>
          </a:p>
          <a:p>
            <a:pPr lvl="1" eaLnBrk="1" hangingPunct="1">
              <a:defRPr/>
            </a:pPr>
            <a:r>
              <a:rPr lang="en-US" dirty="0" smtClean="0"/>
              <a:t>Proteins that DNA wrap around</a:t>
            </a:r>
          </a:p>
          <a:p>
            <a:pPr lvl="1" eaLnBrk="1" hangingPunct="1">
              <a:defRPr/>
            </a:pPr>
            <a:r>
              <a:rPr lang="en-US" dirty="0" smtClean="0"/>
              <a:t>Aids in the compact structure</a:t>
            </a:r>
            <a:br>
              <a:rPr lang="en-US" dirty="0" smtClean="0"/>
            </a:br>
            <a:r>
              <a:rPr lang="en-US" dirty="0" smtClean="0"/>
              <a:t> of the chromosome</a:t>
            </a:r>
          </a:p>
          <a:p>
            <a:pPr eaLnBrk="1" hangingPunct="1">
              <a:spcBef>
                <a:spcPct val="0"/>
              </a:spcBef>
              <a:buSzTx/>
              <a:defRPr/>
            </a:pPr>
            <a:endParaRPr lang="en-US" b="1" dirty="0" smtClean="0">
              <a:cs typeface="+mn-cs"/>
            </a:endParaRPr>
          </a:p>
          <a:p>
            <a:pPr algn="ctr" eaLnBrk="1" hangingPunct="1">
              <a:spcBef>
                <a:spcPct val="0"/>
              </a:spcBef>
              <a:buSzTx/>
              <a:buFont typeface="Wingdings" charset="0"/>
              <a:buNone/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95540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4343400"/>
            <a:ext cx="13589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55405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197350"/>
            <a:ext cx="3028950" cy="266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52400"/>
            <a:ext cx="2514600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5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5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55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55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5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55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64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6200"/>
            <a:ext cx="75438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tx1"/>
                </a:solidFill>
                <a:cs typeface="+mj-cs"/>
              </a:rPr>
              <a:t>Chromosome Structure</a:t>
            </a:r>
          </a:p>
        </p:txBody>
      </p:sp>
      <p:sp>
        <p:nvSpPr>
          <p:cNvPr id="126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39939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0"/>
            <a:ext cx="80486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46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736975"/>
            <a:ext cx="3552825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646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717925"/>
            <a:ext cx="3924300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4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64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40963" name="Picture 3" descr="chromosom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36725"/>
            <a:ext cx="8435975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270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2707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1736725"/>
            <a:ext cx="4570412" cy="512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707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304800"/>
            <a:ext cx="4589463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4/2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does the process of mitosis create?  (look in you packet)</a:t>
            </a:r>
          </a:p>
          <a:p>
            <a:pPr marL="0" indent="0">
              <a:buFont typeface="Wingdings" charset="0"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smtClean="0"/>
              <a:t>Packets – page 4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Continue discussing prokaryotic / eukaryotic chromosomes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56" name="Rectangle 4"/>
          <p:cNvSpPr>
            <a:spLocks noChangeArrowheads="1"/>
          </p:cNvSpPr>
          <p:nvPr/>
        </p:nvSpPr>
        <p:spPr bwMode="auto">
          <a:xfrm>
            <a:off x="1119188" y="152400"/>
            <a:ext cx="18684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latin typeface="Arial" charset="0"/>
                <a:cs typeface="+mn-cs"/>
              </a:rPr>
              <a:t>Chapter</a:t>
            </a:r>
            <a:r>
              <a:rPr lang="en-US" sz="3200" b="1">
                <a:solidFill>
                  <a:schemeClr val="bg1"/>
                </a:solidFill>
                <a:latin typeface="Arial" charset="0"/>
                <a:cs typeface="+mn-cs"/>
              </a:rPr>
              <a:t> 8</a:t>
            </a:r>
            <a:endParaRPr lang="en-US" sz="2800" b="1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149962" name="Rectangle 10"/>
          <p:cNvSpPr>
            <a:spLocks noChangeArrowheads="1"/>
          </p:cNvSpPr>
          <p:nvPr/>
        </p:nvSpPr>
        <p:spPr bwMode="auto">
          <a:xfrm>
            <a:off x="685800" y="152400"/>
            <a:ext cx="6705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Parts of a chromosome</a:t>
            </a:r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14996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4638675"/>
            <a:ext cx="3333750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49967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3413"/>
            <a:ext cx="2590800" cy="241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49969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152400" y="762000"/>
            <a:ext cx="8991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+mn-cs"/>
              </a:rPr>
              <a:t>Eukaryotic cells</a:t>
            </a:r>
            <a:r>
              <a:rPr lang="en-US" sz="2800" dirty="0" smtClean="0">
                <a:cs typeface="+mn-cs"/>
              </a:rPr>
              <a:t>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+mn-cs"/>
              </a:rPr>
              <a:t>Chromatids</a:t>
            </a:r>
            <a:r>
              <a:rPr lang="en-US" sz="2800" dirty="0" smtClean="0">
                <a:cs typeface="+mn-cs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½ a duplicated chromosome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identical to other half – (replicated in the </a:t>
            </a:r>
            <a:r>
              <a:rPr lang="ja-JP" altLang="en-US" sz="2400" dirty="0" smtClean="0">
                <a:latin typeface="Arial"/>
              </a:rPr>
              <a:t>“</a:t>
            </a:r>
            <a:r>
              <a:rPr lang="en-US" sz="2400" dirty="0" smtClean="0"/>
              <a:t>S phase</a:t>
            </a:r>
            <a:r>
              <a:rPr lang="ja-JP" altLang="en-US" sz="2400" dirty="0" smtClean="0">
                <a:latin typeface="Arial"/>
              </a:rPr>
              <a:t>”</a:t>
            </a:r>
            <a:r>
              <a:rPr lang="en-US" sz="2400" dirty="0" smtClean="0"/>
              <a:t> for replication)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+mn-cs"/>
              </a:rPr>
              <a:t>Centromere</a:t>
            </a:r>
            <a:r>
              <a:rPr lang="en-US" sz="2800" dirty="0" smtClean="0">
                <a:cs typeface="+mn-cs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Where sister chromatids are joined.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+mn-cs"/>
              </a:rPr>
              <a:t>Genes</a:t>
            </a:r>
            <a:r>
              <a:rPr lang="en-US" sz="2800" dirty="0" smtClean="0">
                <a:cs typeface="+mn-cs"/>
              </a:rPr>
              <a:t> 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Bands found on the chromosome that code for traits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</p:txBody>
      </p:sp>
      <p:pic>
        <p:nvPicPr>
          <p:cNvPr id="1149970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570413"/>
            <a:ext cx="3219450" cy="230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9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9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99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99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4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14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499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499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499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4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499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0480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Chromatin</a:t>
            </a:r>
            <a:r>
              <a:rPr lang="en-US" dirty="0" smtClean="0">
                <a:cs typeface="+mn-cs"/>
              </a:rPr>
              <a:t> –</a:t>
            </a:r>
          </a:p>
          <a:p>
            <a:pPr lvl="1" eaLnBrk="1" hangingPunct="1">
              <a:defRPr/>
            </a:pPr>
            <a:r>
              <a:rPr lang="en-US" dirty="0" smtClean="0"/>
              <a:t>Uncoiled DNA found in nucleus</a:t>
            </a:r>
          </a:p>
          <a:p>
            <a:pPr lvl="1" eaLnBrk="1" hangingPunct="1">
              <a:defRPr/>
            </a:pPr>
            <a:r>
              <a:rPr lang="en-US" dirty="0" smtClean="0"/>
              <a:t>Seen when cell </a:t>
            </a:r>
            <a:r>
              <a:rPr lang="en-US" dirty="0" err="1" smtClean="0"/>
              <a:t>isn</a:t>
            </a:r>
            <a:r>
              <a:rPr lang="ja-JP" altLang="en-US" dirty="0" smtClean="0">
                <a:latin typeface="Arial"/>
              </a:rPr>
              <a:t>’</a:t>
            </a:r>
            <a:r>
              <a:rPr lang="en-US" dirty="0" smtClean="0"/>
              <a:t>t dividing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12738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6629400" cy="321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738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63975"/>
            <a:ext cx="4572000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3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3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73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73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692" name="Rectangle 4"/>
          <p:cNvSpPr>
            <a:spLocks noChangeArrowheads="1"/>
          </p:cNvSpPr>
          <p:nvPr/>
        </p:nvSpPr>
        <p:spPr bwMode="auto">
          <a:xfrm>
            <a:off x="1119188" y="152400"/>
            <a:ext cx="18684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latin typeface="Arial" charset="0"/>
                <a:cs typeface="+mn-cs"/>
              </a:rPr>
              <a:t>Chapter</a:t>
            </a:r>
            <a:r>
              <a:rPr lang="en-US" sz="3200" b="1">
                <a:solidFill>
                  <a:schemeClr val="bg1"/>
                </a:solidFill>
                <a:latin typeface="Arial" charset="0"/>
                <a:cs typeface="+mn-cs"/>
              </a:rPr>
              <a:t> 8</a:t>
            </a:r>
            <a:endParaRPr lang="en-US" sz="2800" b="1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13869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066800" y="1219200"/>
            <a:ext cx="7543800" cy="4114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u="sng" smtClean="0">
                <a:cs typeface="+mn-cs"/>
              </a:rPr>
              <a:t>Prokaryotic cells</a:t>
            </a:r>
            <a:r>
              <a:rPr lang="en-US" smtClean="0">
                <a:cs typeface="+mn-cs"/>
              </a:rPr>
              <a:t>: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Contain only 1 circular chromosome  </a:t>
            </a:r>
            <a:endParaRPr lang="en-US" b="1" smtClean="0">
              <a:cs typeface="+mn-cs"/>
            </a:endParaRPr>
          </a:p>
          <a:p>
            <a:pPr algn="ctr" eaLnBrk="1" hangingPunct="1">
              <a:spcBef>
                <a:spcPct val="0"/>
              </a:spcBef>
              <a:buSzTx/>
              <a:buFont typeface="Wingdings" charset="0"/>
              <a:buNone/>
              <a:defRPr/>
            </a:pPr>
            <a:endParaRPr lang="en-US" smtClean="0">
              <a:cs typeface="+mn-cs"/>
            </a:endParaRPr>
          </a:p>
        </p:txBody>
      </p:sp>
      <p:pic>
        <p:nvPicPr>
          <p:cNvPr id="11386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0863"/>
            <a:ext cx="3810000" cy="337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3869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765425"/>
            <a:ext cx="5029200" cy="409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8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907" name="Rectangle 3"/>
          <p:cNvSpPr>
            <a:spLocks noChangeArrowheads="1"/>
          </p:cNvSpPr>
          <p:nvPr/>
        </p:nvSpPr>
        <p:spPr bwMode="auto">
          <a:xfrm>
            <a:off x="1119188" y="152400"/>
            <a:ext cx="18684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latin typeface="Arial" charset="0"/>
                <a:cs typeface="+mn-cs"/>
              </a:rPr>
              <a:t>Chapter</a:t>
            </a:r>
            <a:r>
              <a:rPr lang="en-US" sz="3200" b="1">
                <a:solidFill>
                  <a:schemeClr val="bg1"/>
                </a:solidFill>
                <a:latin typeface="Arial" charset="0"/>
                <a:cs typeface="+mn-cs"/>
              </a:rPr>
              <a:t> 8</a:t>
            </a:r>
            <a:endParaRPr lang="en-US" sz="2800" b="1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147913" name="Rectangle 9"/>
          <p:cNvSpPr>
            <a:spLocks noChangeArrowheads="1"/>
          </p:cNvSpPr>
          <p:nvPr/>
        </p:nvSpPr>
        <p:spPr bwMode="auto">
          <a:xfrm>
            <a:off x="685800" y="236538"/>
            <a:ext cx="80772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Comparing Cell Division in Prokaryotes and Eukaryotes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147915" name="60123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73380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7917" name="Text Box 13"/>
          <p:cNvSpPr txBox="1">
            <a:spLocks noChangeArrowheads="1"/>
          </p:cNvSpPr>
          <p:nvPr/>
        </p:nvSpPr>
        <p:spPr bwMode="auto">
          <a:xfrm>
            <a:off x="1027113" y="1784350"/>
            <a:ext cx="689768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en-US" sz="2400">
                <a:cs typeface="+mn-cs"/>
              </a:rPr>
              <a:t>Prokaryotic cells reproduce faster than eukaryotic cells</a:t>
            </a:r>
          </a:p>
          <a:p>
            <a:pPr>
              <a:buFontTx/>
              <a:buChar char="•"/>
              <a:defRPr/>
            </a:pPr>
            <a:r>
              <a:rPr lang="en-US" sz="2400">
                <a:cs typeface="+mn-cs"/>
              </a:rPr>
              <a:t>Less sophisticated, takes less time</a:t>
            </a: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479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479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791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47915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669" name="Rectangle 5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543800" cy="8382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chemeClr val="tx1"/>
                </a:solidFill>
                <a:cs typeface="+mj-cs"/>
              </a:rPr>
              <a:t>Chromosome Numbers</a:t>
            </a:r>
            <a:endParaRPr lang="en-US" b="0" smtClean="0">
              <a:solidFill>
                <a:schemeClr val="tx1"/>
              </a:solidFill>
              <a:cs typeface="+mj-cs"/>
            </a:endParaRPr>
          </a:p>
        </p:txBody>
      </p:sp>
      <p:sp>
        <p:nvSpPr>
          <p:cNvPr id="113767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066800" y="838200"/>
            <a:ext cx="7543800" cy="4114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Different species have a characteristic number of chromosomes in each cell.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More chromosomes do not equal more sophisticated</a:t>
            </a:r>
          </a:p>
          <a:p>
            <a:pPr eaLnBrk="1" hangingPunct="1">
              <a:defRPr/>
            </a:pPr>
            <a:r>
              <a:rPr lang="en-US" sz="2500" smtClean="0">
                <a:cs typeface="+mn-cs"/>
              </a:rPr>
              <a:t>Might mean </a:t>
            </a:r>
            <a:br>
              <a:rPr lang="en-US" sz="2500" smtClean="0">
                <a:cs typeface="+mn-cs"/>
              </a:rPr>
            </a:br>
            <a:r>
              <a:rPr lang="en-US" sz="2500" smtClean="0">
                <a:cs typeface="+mn-cs"/>
              </a:rPr>
              <a:t>chromosomes </a:t>
            </a:r>
            <a:br>
              <a:rPr lang="en-US" sz="2500" smtClean="0">
                <a:cs typeface="+mn-cs"/>
              </a:rPr>
            </a:br>
            <a:r>
              <a:rPr lang="en-US" sz="2500" smtClean="0">
                <a:cs typeface="+mn-cs"/>
              </a:rPr>
              <a:t>are smaller</a:t>
            </a:r>
          </a:p>
          <a:p>
            <a:pPr eaLnBrk="1" hangingPunct="1">
              <a:spcBef>
                <a:spcPct val="0"/>
              </a:spcBef>
              <a:buSzTx/>
              <a:defRPr/>
            </a:pPr>
            <a:endParaRPr lang="en-US" b="1" smtClean="0">
              <a:cs typeface="+mn-cs"/>
            </a:endParaRPr>
          </a:p>
          <a:p>
            <a:pPr algn="ctr" eaLnBrk="1" hangingPunct="1">
              <a:spcBef>
                <a:spcPct val="0"/>
              </a:spcBef>
              <a:buSzTx/>
              <a:buFont typeface="Wingdings" charset="0"/>
              <a:buNone/>
              <a:defRPr/>
            </a:pPr>
            <a:endParaRPr lang="en-US" smtClean="0">
              <a:cs typeface="+mn-cs"/>
            </a:endParaRPr>
          </a:p>
        </p:txBody>
      </p:sp>
      <p:pic>
        <p:nvPicPr>
          <p:cNvPr id="51203" name="Picture 7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400" y="2547938"/>
            <a:ext cx="4749800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767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152900"/>
            <a:ext cx="32004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37673" name="Line 9"/>
          <p:cNvSpPr>
            <a:spLocks noChangeShapeType="1"/>
          </p:cNvSpPr>
          <p:nvPr/>
        </p:nvSpPr>
        <p:spPr bwMode="auto">
          <a:xfrm flipH="1">
            <a:off x="2362200" y="5181600"/>
            <a:ext cx="1828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7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670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717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239000" cy="6096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chemeClr val="tx1"/>
                </a:solidFill>
                <a:cs typeface="+mj-cs"/>
              </a:rPr>
              <a:t>Chromosome Type</a:t>
            </a:r>
            <a:endParaRPr lang="en-US" b="0" smtClean="0">
              <a:solidFill>
                <a:schemeClr val="tx1"/>
              </a:solidFill>
              <a:cs typeface="+mj-cs"/>
            </a:endParaRPr>
          </a:p>
        </p:txBody>
      </p:sp>
      <p:sp>
        <p:nvSpPr>
          <p:cNvPr id="113971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7543800" cy="5257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Autosomes</a:t>
            </a:r>
          </a:p>
          <a:p>
            <a:pPr lvl="1" eaLnBrk="1" hangingPunct="1">
              <a:defRPr/>
            </a:pPr>
            <a:r>
              <a:rPr lang="en-US" b="1" dirty="0" smtClean="0"/>
              <a:t>Non-sex chromosomes</a:t>
            </a:r>
          </a:p>
          <a:p>
            <a:pPr lvl="1" eaLnBrk="1" hangingPunct="1">
              <a:defRPr/>
            </a:pPr>
            <a:r>
              <a:rPr lang="en-US" b="1" dirty="0" smtClean="0"/>
              <a:t>22 pairs</a:t>
            </a:r>
          </a:p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Sex Chromosomes</a:t>
            </a:r>
            <a:endParaRPr lang="en-US" u="sng" dirty="0" smtClean="0">
              <a:cs typeface="+mn-cs"/>
            </a:endParaRPr>
          </a:p>
          <a:p>
            <a:pPr lvl="1" eaLnBrk="1" hangingPunct="1">
              <a:defRPr/>
            </a:pPr>
            <a:r>
              <a:rPr lang="en-US" dirty="0" smtClean="0"/>
              <a:t>determine the sex of an organism.</a:t>
            </a:r>
          </a:p>
          <a:p>
            <a:pPr lvl="1" eaLnBrk="1" hangingPunct="1">
              <a:defRPr/>
            </a:pPr>
            <a:r>
              <a:rPr lang="en-US" dirty="0" smtClean="0"/>
              <a:t>In humans:</a:t>
            </a:r>
          </a:p>
          <a:p>
            <a:pPr lvl="2" eaLnBrk="1" hangingPunct="1">
              <a:defRPr/>
            </a:pPr>
            <a:r>
              <a:rPr lang="en-US" b="1" dirty="0" smtClean="0"/>
              <a:t>X and Y</a:t>
            </a:r>
          </a:p>
          <a:p>
            <a:pPr lvl="2" eaLnBrk="1" hangingPunct="1">
              <a:defRPr/>
            </a:pPr>
            <a:r>
              <a:rPr lang="en-US" b="1" dirty="0" smtClean="0"/>
              <a:t>XX = female</a:t>
            </a:r>
          </a:p>
          <a:p>
            <a:pPr lvl="2" eaLnBrk="1" hangingPunct="1">
              <a:defRPr/>
            </a:pPr>
            <a:r>
              <a:rPr lang="en-US" b="1" dirty="0" err="1" smtClean="0"/>
              <a:t>Xy</a:t>
            </a:r>
            <a:r>
              <a:rPr lang="en-US" b="1" dirty="0" smtClean="0"/>
              <a:t> = male</a:t>
            </a:r>
          </a:p>
          <a:p>
            <a:pPr algn="ctr" eaLnBrk="1" hangingPunct="1">
              <a:spcBef>
                <a:spcPct val="0"/>
              </a:spcBef>
              <a:buSzTx/>
              <a:buFont typeface="Wingdings" charset="0"/>
              <a:buNone/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11397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4048125"/>
            <a:ext cx="24574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3972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876300"/>
            <a:ext cx="3886200" cy="277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3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39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39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3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397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397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39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13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397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1397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1397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4/3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does a karyotype show?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Review what we’ve covered so far</a:t>
            </a:r>
          </a:p>
          <a:p>
            <a:pPr lvl="1">
              <a:defRPr/>
            </a:pPr>
            <a:r>
              <a:rPr lang="en-US" dirty="0" smtClean="0"/>
              <a:t>Review karyotyping</a:t>
            </a:r>
          </a:p>
          <a:p>
            <a:pPr lvl="1">
              <a:defRPr/>
            </a:pPr>
            <a:r>
              <a:rPr lang="en-US" dirty="0" smtClean="0"/>
              <a:t>Karyotyping activity</a:t>
            </a:r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"/>
            <a:ext cx="8686800" cy="6248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+mn-cs"/>
              </a:rPr>
              <a:t>Homologous chromosomes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Chromosomes that carry the same genes (NOT the same traits)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One from male other from female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  <a:defRPr/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  <a:defRPr/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cs typeface="+mn-cs"/>
              </a:rPr>
              <a:t>Karyotype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Picture of chromosomes </a:t>
            </a:r>
            <a:br>
              <a:rPr lang="en-US" sz="2400" dirty="0" smtClean="0"/>
            </a:br>
            <a:r>
              <a:rPr lang="en-US" sz="2400" dirty="0" smtClean="0"/>
              <a:t>in a normal dividing cell</a:t>
            </a:r>
          </a:p>
        </p:txBody>
      </p:sp>
      <p:pic>
        <p:nvPicPr>
          <p:cNvPr id="12748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95450"/>
            <a:ext cx="5029200" cy="326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748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429000"/>
            <a:ext cx="3429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4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74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7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748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748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74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975"/>
            <a:ext cx="7543800" cy="8604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2813"/>
            <a:ext cx="7543800" cy="5945187"/>
          </a:xfrm>
        </p:spPr>
        <p:txBody>
          <a:bodyPr/>
          <a:lstStyle/>
          <a:p>
            <a:pPr>
              <a:defRPr/>
            </a:pPr>
            <a:r>
              <a:rPr lang="en-US" sz="2500" dirty="0" smtClean="0"/>
              <a:t>What are the two factors that limit cell size?</a:t>
            </a:r>
          </a:p>
          <a:p>
            <a:pPr>
              <a:defRPr/>
            </a:pPr>
            <a:r>
              <a:rPr lang="en-US" sz="2500" dirty="0" smtClean="0"/>
              <a:t>What are autosomes?</a:t>
            </a:r>
          </a:p>
          <a:p>
            <a:pPr>
              <a:defRPr/>
            </a:pPr>
            <a:r>
              <a:rPr lang="en-US" sz="2500" dirty="0" smtClean="0"/>
              <a:t>How many autosomes do we have?</a:t>
            </a:r>
          </a:p>
          <a:p>
            <a:pPr>
              <a:defRPr/>
            </a:pPr>
            <a:r>
              <a:rPr lang="en-US" sz="2500" dirty="0" smtClean="0"/>
              <a:t>How many sex chromosomes do we have?</a:t>
            </a:r>
          </a:p>
          <a:p>
            <a:pPr>
              <a:defRPr/>
            </a:pPr>
            <a:r>
              <a:rPr lang="en-US" sz="2500" dirty="0" smtClean="0"/>
              <a:t>What are the two sex chromosomes in humans?</a:t>
            </a:r>
          </a:p>
          <a:p>
            <a:pPr>
              <a:defRPr/>
            </a:pPr>
            <a:r>
              <a:rPr lang="en-US" sz="2500" dirty="0" smtClean="0"/>
              <a:t>What makes up chromosomes?</a:t>
            </a:r>
          </a:p>
          <a:p>
            <a:pPr>
              <a:defRPr/>
            </a:pPr>
            <a:r>
              <a:rPr lang="en-US" sz="2500" dirty="0" smtClean="0"/>
              <a:t>What are homologous chromosome?</a:t>
            </a:r>
          </a:p>
          <a:p>
            <a:pPr>
              <a:defRPr/>
            </a:pPr>
            <a:r>
              <a:rPr lang="en-US" sz="2500" dirty="0" smtClean="0"/>
              <a:t>What does the process of mitosis create?</a:t>
            </a:r>
          </a:p>
          <a:p>
            <a:pPr>
              <a:defRPr/>
            </a:pPr>
            <a:r>
              <a:rPr lang="en-US" sz="2500" dirty="0" smtClean="0"/>
              <a:t>What is a karyotype?</a:t>
            </a:r>
          </a:p>
          <a:p>
            <a:pPr>
              <a:defRPr/>
            </a:pPr>
            <a:endParaRPr lang="en-US" sz="2500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419600"/>
            <a:ext cx="24384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5438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Karyotype cont</a:t>
            </a:r>
            <a:r>
              <a:rPr lang="ja-JP" altLang="en-US" smtClean="0">
                <a:latin typeface="Arial"/>
                <a:cs typeface="+mj-cs"/>
              </a:rPr>
              <a:t>’</a:t>
            </a:r>
            <a:r>
              <a:rPr lang="en-US" smtClean="0">
                <a:cs typeface="+mj-cs"/>
              </a:rPr>
              <a:t>d</a:t>
            </a:r>
          </a:p>
        </p:txBody>
      </p:sp>
      <p:sp>
        <p:nvSpPr>
          <p:cNvPr id="131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762000"/>
            <a:ext cx="84582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z="2600" dirty="0" smtClean="0">
                <a:cs typeface="+mn-cs"/>
              </a:rPr>
              <a:t>Used primarily to study chromosome problems</a:t>
            </a:r>
          </a:p>
          <a:p>
            <a:pPr eaLnBrk="1" hangingPunct="1">
              <a:defRPr/>
            </a:pPr>
            <a:r>
              <a:rPr lang="en-US" sz="2600" dirty="0" smtClean="0">
                <a:cs typeface="+mn-cs"/>
              </a:rPr>
              <a:t>Stop cell in metaphase and stain the chromosomes</a:t>
            </a:r>
          </a:p>
          <a:p>
            <a:pPr eaLnBrk="1" hangingPunct="1">
              <a:defRPr/>
            </a:pPr>
            <a:r>
              <a:rPr lang="en-US" sz="2600" dirty="0" smtClean="0">
                <a:cs typeface="+mn-cs"/>
              </a:rPr>
              <a:t>Match use length and bands (bands can represent 100</a:t>
            </a:r>
            <a:r>
              <a:rPr lang="ja-JP" altLang="en-US" sz="2600" dirty="0" smtClean="0">
                <a:latin typeface="Arial"/>
                <a:cs typeface="+mn-cs"/>
              </a:rPr>
              <a:t>’</a:t>
            </a:r>
            <a:r>
              <a:rPr lang="en-US" sz="2600" dirty="0" smtClean="0">
                <a:cs typeface="+mn-cs"/>
              </a:rPr>
              <a:t>s of genes)</a:t>
            </a:r>
          </a:p>
          <a:p>
            <a:pPr eaLnBrk="1" hangingPunct="1">
              <a:defRPr/>
            </a:pPr>
            <a:r>
              <a:rPr lang="en-US" sz="1500" dirty="0" smtClean="0">
                <a:cs typeface="+mn-cs"/>
                <a:hlinkClick r:id="rId2"/>
              </a:rPr>
              <a:t>http://learn.genetics.utah.edu/content/begin/traits/karyotype/</a:t>
            </a:r>
            <a:endParaRPr lang="en-US" sz="1500" dirty="0" smtClean="0">
              <a:cs typeface="+mn-cs"/>
            </a:endParaRPr>
          </a:p>
          <a:p>
            <a:pPr eaLnBrk="1" hangingPunct="1">
              <a:defRPr/>
            </a:pPr>
            <a:endParaRPr lang="en-US" sz="1500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13148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4600"/>
            <a:ext cx="5257800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148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352800"/>
            <a:ext cx="38862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1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1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1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1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1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1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-17463"/>
            <a:ext cx="7543800" cy="93186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Insect Karyotype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925" y="762000"/>
            <a:ext cx="8305800" cy="5943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Cut out only ONE set of chromosomes at a time!</a:t>
            </a:r>
          </a:p>
          <a:p>
            <a:pPr>
              <a:defRPr/>
            </a:pPr>
            <a:r>
              <a:rPr lang="en-US" dirty="0" smtClean="0"/>
              <a:t>Make sure you align them the same as Figure 1 on the front of the packet</a:t>
            </a:r>
          </a:p>
          <a:p>
            <a:pPr>
              <a:defRPr/>
            </a:pPr>
            <a:r>
              <a:rPr lang="en-US" dirty="0" smtClean="0"/>
              <a:t>Make sure you line the centromere up on the line</a:t>
            </a:r>
          </a:p>
          <a:p>
            <a:pPr>
              <a:defRPr/>
            </a:pPr>
            <a:r>
              <a:rPr lang="en-US" dirty="0" smtClean="0"/>
              <a:t>Share the glue!</a:t>
            </a:r>
          </a:p>
          <a:p>
            <a:pPr>
              <a:defRPr/>
            </a:pPr>
            <a:r>
              <a:rPr lang="en-US" dirty="0" smtClean="0"/>
              <a:t>Make sure to shut the glue and throw away paper scraps before you go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4/4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are some ways in which the homologous chromosomes can be paired up?</a:t>
            </a:r>
          </a:p>
          <a:p>
            <a:pPr>
              <a:defRPr/>
            </a:pPr>
            <a:r>
              <a:rPr lang="en-US" u="sng" dirty="0" smtClean="0"/>
              <a:t>Today</a:t>
            </a:r>
            <a:r>
              <a:rPr lang="en-US" dirty="0" smtClean="0"/>
              <a:t>:</a:t>
            </a:r>
          </a:p>
          <a:p>
            <a:pPr lvl="1">
              <a:defRPr/>
            </a:pPr>
            <a:r>
              <a:rPr lang="en-US" dirty="0" smtClean="0"/>
              <a:t>Another Review </a:t>
            </a:r>
          </a:p>
          <a:p>
            <a:pPr lvl="1">
              <a:defRPr/>
            </a:pPr>
            <a:r>
              <a:rPr lang="en-US" dirty="0" smtClean="0"/>
              <a:t>Continue with your karyotyping activity (last day)</a:t>
            </a:r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225" y="-152400"/>
            <a:ext cx="7543800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066800"/>
            <a:ext cx="7543800" cy="6019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is a karyotype?</a:t>
            </a:r>
          </a:p>
          <a:p>
            <a:pPr>
              <a:defRPr/>
            </a:pPr>
            <a:r>
              <a:rPr lang="en-US" dirty="0" smtClean="0"/>
              <a:t>What are some various chromosome errors that can be seen in an karyotype?</a:t>
            </a:r>
          </a:p>
          <a:p>
            <a:pPr>
              <a:defRPr/>
            </a:pPr>
            <a:r>
              <a:rPr lang="en-US" dirty="0" smtClean="0"/>
              <a:t>How many autosomes does a human have? How many sex chromosomes?</a:t>
            </a:r>
          </a:p>
          <a:p>
            <a:pPr>
              <a:defRPr/>
            </a:pPr>
            <a:r>
              <a:rPr lang="en-US" dirty="0" smtClean="0"/>
              <a:t>T / F – The more chromosomes an organisms has the more complex it is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If a cell was going to divide, what are some things it might need to do?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Begin cell reproduction</a:t>
            </a:r>
          </a:p>
          <a:p>
            <a:pPr lvl="1">
              <a:defRPr/>
            </a:pPr>
            <a:r>
              <a:rPr lang="en-US" dirty="0" smtClean="0"/>
              <a:t>Online cell reproduction assignment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Karyotyping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Finish cutting and lining up the chromosomes</a:t>
            </a:r>
          </a:p>
          <a:p>
            <a:pPr>
              <a:defRPr/>
            </a:pPr>
            <a:r>
              <a:rPr lang="en-US" dirty="0" smtClean="0"/>
              <a:t>Then start answering the questions on the back  </a:t>
            </a:r>
          </a:p>
          <a:p>
            <a:pPr>
              <a:defRPr/>
            </a:pPr>
            <a:r>
              <a:rPr lang="en-US" dirty="0" smtClean="0"/>
              <a:t>You will not have time to work on this tomorrow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7543800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4/5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19200"/>
            <a:ext cx="7543800" cy="5638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2 substances make up a chromosome?  What is their function?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Page 5 of the packet</a:t>
            </a:r>
          </a:p>
          <a:p>
            <a:pPr lvl="1">
              <a:defRPr/>
            </a:pPr>
            <a:r>
              <a:rPr lang="en-US" dirty="0" smtClean="0"/>
              <a:t>Discuss the differences between diploid and haploid cells</a:t>
            </a:r>
          </a:p>
          <a:p>
            <a:pPr lvl="1">
              <a:defRPr/>
            </a:pPr>
            <a:r>
              <a:rPr lang="en-US" dirty="0" smtClean="0"/>
              <a:t>Describe the cell cycle and mitosis</a:t>
            </a:r>
          </a:p>
          <a:p>
            <a:pPr lvl="1">
              <a:defRPr/>
            </a:pPr>
            <a:r>
              <a:rPr lang="en-US" dirty="0" smtClean="0"/>
              <a:t>Last 15-20 minutes:  Finish working on karyotyping assignment (then it’s home work)</a:t>
            </a:r>
          </a:p>
          <a:p>
            <a:pPr lvl="1">
              <a:defRPr/>
            </a:pPr>
            <a:r>
              <a:rPr lang="en-US" dirty="0" smtClean="0"/>
              <a:t>Karyotyping assignment due – Tuesday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741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86800" cy="1066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z="3000" dirty="0" smtClean="0">
                <a:solidFill>
                  <a:schemeClr val="tx1"/>
                </a:solidFill>
                <a:cs typeface="+mj-cs"/>
              </a:rPr>
              <a:t>Diploid and Haploid Cells</a:t>
            </a:r>
          </a:p>
        </p:txBody>
      </p:sp>
      <p:sp>
        <p:nvSpPr>
          <p:cNvPr id="114074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7543800" cy="46482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Diploid</a:t>
            </a:r>
          </a:p>
          <a:p>
            <a:pPr lvl="1" eaLnBrk="1" hangingPunct="1">
              <a:defRPr/>
            </a:pPr>
            <a:r>
              <a:rPr lang="en-US" dirty="0" smtClean="0"/>
              <a:t>Cells having two sets of chromosomes</a:t>
            </a:r>
            <a:endParaRPr lang="en-US" b="1" dirty="0" smtClean="0"/>
          </a:p>
          <a:p>
            <a:pPr lvl="1" eaLnBrk="1" hangingPunct="1">
              <a:defRPr/>
            </a:pPr>
            <a:r>
              <a:rPr lang="en-US" dirty="0" smtClean="0"/>
              <a:t>2</a:t>
            </a:r>
            <a:r>
              <a:rPr lang="en-US" i="1" dirty="0" smtClean="0"/>
              <a:t>n</a:t>
            </a:r>
            <a:r>
              <a:rPr lang="en-US" dirty="0" smtClean="0"/>
              <a:t> - which means 2 x number of chromosomes</a:t>
            </a:r>
          </a:p>
          <a:p>
            <a:pPr lvl="1" eaLnBrk="1" hangingPunct="1">
              <a:defRPr/>
            </a:pPr>
            <a:r>
              <a:rPr lang="en-US" dirty="0" smtClean="0"/>
              <a:t>All human cells except sex cells</a:t>
            </a:r>
            <a:endParaRPr lang="en-US" b="1" dirty="0" smtClean="0"/>
          </a:p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Haploid Cells</a:t>
            </a:r>
            <a:endParaRPr lang="en-US" u="sng" dirty="0" smtClean="0">
              <a:cs typeface="+mn-cs"/>
            </a:endParaRPr>
          </a:p>
          <a:p>
            <a:pPr lvl="1" eaLnBrk="1" hangingPunct="1">
              <a:defRPr/>
            </a:pPr>
            <a:r>
              <a:rPr lang="en-US" dirty="0" smtClean="0"/>
              <a:t>Cells which have only one set of chromosomes (1</a:t>
            </a:r>
            <a:r>
              <a:rPr lang="en-US" i="1" dirty="0" smtClean="0"/>
              <a:t>n</a:t>
            </a:r>
            <a:r>
              <a:rPr lang="en-US" dirty="0" smtClean="0"/>
              <a:t>) </a:t>
            </a:r>
          </a:p>
          <a:p>
            <a:pPr lvl="1" eaLnBrk="1" hangingPunct="1">
              <a:defRPr/>
            </a:pPr>
            <a:r>
              <a:rPr lang="en-US" dirty="0" smtClean="0"/>
              <a:t>Sperm and egg cells</a:t>
            </a:r>
          </a:p>
        </p:txBody>
      </p:sp>
      <p:pic>
        <p:nvPicPr>
          <p:cNvPr id="114074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275" y="4714875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4074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588" y="3886200"/>
            <a:ext cx="2538412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4074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2147888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4074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0"/>
            <a:ext cx="1724025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0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0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0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0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07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407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407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3200">
                <a:effectLst/>
                <a:latin typeface="Tahoma" charset="0"/>
                <a:ea typeface="ＭＳ Ｐゴシック" charset="0"/>
              </a:rPr>
              <a:t>Chromosome deletions / additions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9144000" cy="55626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2800" dirty="0">
                <a:effectLst/>
                <a:latin typeface="Tahoma" charset="0"/>
                <a:ea typeface="ＭＳ Ｐゴシック" charset="0"/>
              </a:rPr>
              <a:t>You can</a:t>
            </a:r>
            <a:r>
              <a:rPr lang="ja-JP" altLang="en-US" sz="2800" dirty="0">
                <a:effectLst/>
                <a:latin typeface="Tahoma" charset="0"/>
                <a:ea typeface="ＭＳ Ｐゴシック" charset="0"/>
              </a:rPr>
              <a:t>’</a:t>
            </a:r>
            <a:r>
              <a:rPr lang="en-US" sz="2800" dirty="0">
                <a:effectLst/>
                <a:latin typeface="Tahoma" charset="0"/>
                <a:ea typeface="ＭＳ Ｐゴシック" charset="0"/>
              </a:rPr>
              <a:t>t survive with a missing autosomal chromosome</a:t>
            </a:r>
          </a:p>
          <a:p>
            <a:pPr>
              <a:defRPr/>
            </a:pPr>
            <a:r>
              <a:rPr lang="en-US" sz="2800" dirty="0">
                <a:effectLst/>
                <a:latin typeface="Tahoma" charset="0"/>
                <a:ea typeface="ＭＳ Ｐゴシック" charset="0"/>
              </a:rPr>
              <a:t>You CAN survive with only one </a:t>
            </a:r>
            <a:r>
              <a:rPr lang="ja-JP" altLang="en-US" sz="2800" dirty="0">
                <a:effectLst/>
                <a:latin typeface="Tahoma" charset="0"/>
                <a:ea typeface="ＭＳ Ｐゴシック" charset="0"/>
              </a:rPr>
              <a:t>“</a:t>
            </a:r>
            <a:r>
              <a:rPr lang="en-US" sz="2800" dirty="0">
                <a:effectLst/>
                <a:latin typeface="Tahoma" charset="0"/>
                <a:ea typeface="ＭＳ Ｐゴシック" charset="0"/>
              </a:rPr>
              <a:t>X</a:t>
            </a:r>
            <a:r>
              <a:rPr lang="ja-JP" altLang="en-US" sz="2800" dirty="0">
                <a:effectLst/>
                <a:latin typeface="Tahoma" charset="0"/>
                <a:ea typeface="ＭＳ Ｐゴシック" charset="0"/>
              </a:rPr>
              <a:t>”</a:t>
            </a:r>
            <a:r>
              <a:rPr lang="en-US" sz="2800" dirty="0">
                <a:effectLst/>
                <a:latin typeface="Tahoma" charset="0"/>
                <a:ea typeface="ＭＳ Ｐゴシック" charset="0"/>
              </a:rPr>
              <a:t> chromosome (called Turners Syndrome)</a:t>
            </a:r>
          </a:p>
          <a:p>
            <a:pPr>
              <a:defRPr/>
            </a:pPr>
            <a:r>
              <a:rPr lang="en-US" sz="2800" u="sng" dirty="0">
                <a:effectLst/>
                <a:latin typeface="Tahoma" charset="0"/>
                <a:ea typeface="ＭＳ Ｐゴシック" charset="0"/>
              </a:rPr>
              <a:t>Extra Chromosome Disorders</a:t>
            </a:r>
            <a:r>
              <a:rPr lang="en-US" sz="2800" dirty="0">
                <a:effectLst/>
                <a:latin typeface="Tahoma" charset="0"/>
                <a:ea typeface="ＭＳ Ｐゴシック" charset="0"/>
              </a:rPr>
              <a:t>:</a:t>
            </a:r>
          </a:p>
          <a:p>
            <a:pPr lvl="1">
              <a:defRPr/>
            </a:pPr>
            <a:r>
              <a:rPr lang="en-US" sz="2400" u="sng" dirty="0">
                <a:effectLst/>
                <a:latin typeface="Tahoma" charset="0"/>
                <a:ea typeface="ＭＳ Ｐゴシック" charset="0"/>
              </a:rPr>
              <a:t>Autosomal</a:t>
            </a:r>
            <a:r>
              <a:rPr lang="en-US" sz="2400" dirty="0">
                <a:effectLst/>
                <a:latin typeface="Tahoma" charset="0"/>
                <a:ea typeface="ＭＳ Ｐゴシック" charset="0"/>
              </a:rPr>
              <a:t>:</a:t>
            </a:r>
          </a:p>
          <a:p>
            <a:pPr lvl="2">
              <a:defRPr/>
            </a:pPr>
            <a:r>
              <a:rPr lang="en-US" sz="2000" dirty="0">
                <a:effectLst/>
                <a:latin typeface="Tahoma" charset="0"/>
                <a:ea typeface="ＭＳ Ｐゴシック" charset="0"/>
              </a:rPr>
              <a:t>only individuals will survive if they have an extra chromosome 21 (Down Syndrome)</a:t>
            </a:r>
          </a:p>
          <a:p>
            <a:pPr lvl="1">
              <a:defRPr/>
            </a:pPr>
            <a:r>
              <a:rPr lang="en-US" sz="2400" u="sng" dirty="0">
                <a:effectLst/>
                <a:latin typeface="Tahoma" charset="0"/>
                <a:ea typeface="ＭＳ Ｐゴシック" charset="0"/>
              </a:rPr>
              <a:t>Sex:</a:t>
            </a:r>
          </a:p>
          <a:p>
            <a:pPr lvl="2">
              <a:defRPr/>
            </a:pPr>
            <a:r>
              <a:rPr lang="en-US" sz="2000" dirty="0" err="1">
                <a:effectLst/>
                <a:latin typeface="Tahoma" charset="0"/>
                <a:ea typeface="ＭＳ Ｐゴシック" charset="0"/>
              </a:rPr>
              <a:t>XXy</a:t>
            </a:r>
            <a:r>
              <a:rPr lang="en-US" sz="2000" dirty="0">
                <a:effectLst/>
                <a:latin typeface="Tahoma" charset="0"/>
                <a:ea typeface="ＭＳ Ｐゴシック" charset="0"/>
              </a:rPr>
              <a:t> (</a:t>
            </a:r>
            <a:r>
              <a:rPr lang="en-US" sz="2000" dirty="0" err="1">
                <a:effectLst/>
                <a:latin typeface="Tahoma" charset="0"/>
                <a:ea typeface="ＭＳ Ｐゴシック" charset="0"/>
              </a:rPr>
              <a:t>Klinefelters</a:t>
            </a:r>
            <a:r>
              <a:rPr lang="en-US" sz="2000" dirty="0">
                <a:effectLst/>
                <a:latin typeface="Tahoma" charset="0"/>
                <a:ea typeface="ＭＳ Ｐゴシック" charset="0"/>
              </a:rPr>
              <a:t> Syndrome), XXX (Triple-X Syndrome)</a:t>
            </a:r>
          </a:p>
          <a:p>
            <a:pPr lvl="2">
              <a:defRPr/>
            </a:pPr>
            <a:r>
              <a:rPr lang="en-US" sz="2000" dirty="0" err="1">
                <a:effectLst/>
                <a:latin typeface="Tahoma" charset="0"/>
                <a:ea typeface="ＭＳ Ｐゴシック" charset="0"/>
              </a:rPr>
              <a:t>Xyy</a:t>
            </a:r>
            <a:r>
              <a:rPr lang="en-US" sz="2000" dirty="0">
                <a:effectLst/>
                <a:latin typeface="Tahoma" charset="0"/>
                <a:ea typeface="ＭＳ Ｐゴシック" charset="0"/>
              </a:rPr>
              <a:t> – the only disorder with an extra chromosome that </a:t>
            </a:r>
            <a:r>
              <a:rPr lang="en-US" sz="2000" dirty="0" err="1">
                <a:effectLst/>
                <a:latin typeface="Tahoma" charset="0"/>
                <a:ea typeface="ＭＳ Ｐゴシック" charset="0"/>
              </a:rPr>
              <a:t>doesn</a:t>
            </a:r>
            <a:r>
              <a:rPr lang="ja-JP" altLang="en-US" sz="2000" dirty="0">
                <a:effectLst/>
                <a:latin typeface="Tahoma" charset="0"/>
                <a:ea typeface="ＭＳ Ｐゴシック" charset="0"/>
              </a:rPr>
              <a:t>’</a:t>
            </a:r>
            <a:r>
              <a:rPr lang="en-US" sz="2000" dirty="0">
                <a:effectLst/>
                <a:latin typeface="Tahoma" charset="0"/>
                <a:ea typeface="ＭＳ Ｐゴシック" charset="0"/>
              </a:rPr>
              <a:t>t cause issues for the individual</a:t>
            </a:r>
          </a:p>
          <a:p>
            <a:pPr>
              <a:defRPr/>
            </a:pPr>
            <a:endParaRPr lang="en-US" sz="2800" dirty="0">
              <a:effectLst/>
              <a:latin typeface="Tahoma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73" name="Rectangle 5"/>
          <p:cNvSpPr>
            <a:spLocks noChangeArrowheads="1"/>
          </p:cNvSpPr>
          <p:nvPr/>
        </p:nvSpPr>
        <p:spPr bwMode="auto">
          <a:xfrm>
            <a:off x="1193800" y="304800"/>
            <a:ext cx="5664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b="1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Objectives</a:t>
            </a:r>
            <a:endParaRPr lang="en-US" sz="440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082374" name="Rectangle 6"/>
          <p:cNvSpPr>
            <a:spLocks noChangeArrowheads="1"/>
          </p:cNvSpPr>
          <p:nvPr/>
        </p:nvSpPr>
        <p:spPr bwMode="auto">
          <a:xfrm>
            <a:off x="838200" y="1066800"/>
            <a:ext cx="762000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Describe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the events of cell division in prokaryotes.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Name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the two parts of the cell that are equally divided during cell division in eukaryotes.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Summarize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the events of interphase.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Describe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the stages of mitosis.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Compare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cytokinesis in animal cells with cytokinesis in plant cells.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Explain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how cell division is controlled.</a:t>
            </a: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4/8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0"/>
            <a:ext cx="7543800" cy="4876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Give an example of a diploid cell. </a:t>
            </a:r>
          </a:p>
          <a:p>
            <a:pPr>
              <a:defRPr/>
            </a:pPr>
            <a:r>
              <a:rPr lang="en-US" dirty="0" smtClean="0"/>
              <a:t>Give an example of a haploid cell.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Notes page 5</a:t>
            </a:r>
          </a:p>
          <a:p>
            <a:pPr lvl="1">
              <a:defRPr/>
            </a:pPr>
            <a:r>
              <a:rPr lang="en-US" dirty="0" smtClean="0"/>
              <a:t>Discuss the steps of mitosis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Karyotyping activity / questions due TOMORROW!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Review:</a:t>
            </a:r>
          </a:p>
        </p:txBody>
      </p:sp>
      <p:sp>
        <p:nvSpPr>
          <p:cNvPr id="133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What is mitosis?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Why do cells replicate their DNA before mitosis?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How many chromosomes do humans have?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How many autosomes?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45" name="Rectangle 5"/>
          <p:cNvSpPr>
            <a:spLocks noChangeArrowheads="1"/>
          </p:cNvSpPr>
          <p:nvPr/>
        </p:nvSpPr>
        <p:spPr bwMode="auto">
          <a:xfrm>
            <a:off x="206375" y="0"/>
            <a:ext cx="7797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3500" b="1" u="sng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Division</a:t>
            </a:r>
            <a:endParaRPr lang="en-US" sz="3500" u="sng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085446" name="Rectangle 6"/>
          <p:cNvSpPr>
            <a:spLocks noChangeArrowheads="1"/>
          </p:cNvSpPr>
          <p:nvPr/>
        </p:nvSpPr>
        <p:spPr bwMode="auto">
          <a:xfrm>
            <a:off x="231775" y="609600"/>
            <a:ext cx="891222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division</a:t>
            </a:r>
            <a:r>
              <a:rPr lang="en-US" sz="3200" i="1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3200" i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-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is the process by which cells </a:t>
            </a:r>
            <a:r>
              <a:rPr lang="en-US" sz="2800" b="1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reproduce themselves. 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In Prokaryotes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:</a:t>
            </a:r>
            <a:endParaRPr lang="en-US" sz="3200" i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800100" lvl="1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b="1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Binary fission 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- </a:t>
            </a:r>
          </a:p>
          <a:p>
            <a:pPr marL="1200150" lvl="2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Division of a prokaryotic cell into two offspring cells.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algn="ctr" eaLnBrk="1" hangingPunct="1">
              <a:buClr>
                <a:schemeClr val="hlink"/>
              </a:buClr>
              <a:buFont typeface="Wingdings" charset="0"/>
              <a:buNone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73731" name="Picture 7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9144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5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5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5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makes up your chromosomes?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Go over the online sheet (then turn it in)</a:t>
            </a:r>
          </a:p>
          <a:p>
            <a:pPr lvl="1">
              <a:defRPr/>
            </a:pPr>
            <a:r>
              <a:rPr lang="en-US" dirty="0" smtClean="0"/>
              <a:t>Begin discussing cell division </a:t>
            </a:r>
            <a:r>
              <a:rPr lang="en-US" smtClean="0"/>
              <a:t>and mitosis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4" name="Rectangle 6"/>
          <p:cNvSpPr>
            <a:spLocks noChangeArrowheads="1"/>
          </p:cNvSpPr>
          <p:nvPr/>
        </p:nvSpPr>
        <p:spPr bwMode="auto">
          <a:xfrm>
            <a:off x="0" y="304800"/>
            <a:ext cx="91440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In Eukaryotes: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b="1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Cycle 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- </a:t>
            </a:r>
            <a:endParaRPr lang="en-US" sz="3200" i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Cycle consisting of </a:t>
            </a:r>
            <a:r>
              <a:rPr lang="en-US" sz="28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interphase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and </a:t>
            </a:r>
            <a:r>
              <a:rPr lang="en-US" sz="28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division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endParaRPr lang="en-US" sz="2800" u="sng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lvl="1" eaLnBrk="1" hangingPunct="1">
              <a:spcBef>
                <a:spcPct val="20000"/>
              </a:spcBef>
              <a:buClr>
                <a:schemeClr val="tx1"/>
              </a:buClr>
              <a:defRPr/>
            </a:pPr>
            <a:endParaRPr lang="en-US" sz="2800" u="sng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u="sng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division- 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Process of creating a new cell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240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Includes </a:t>
            </a:r>
            <a:r>
              <a:rPr lang="en-US" sz="2400" b="1" u="sng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mitosis</a:t>
            </a:r>
            <a:r>
              <a:rPr lang="en-US" sz="24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2400" dirty="0">
                <a:solidFill>
                  <a:srgbClr val="FFCC00"/>
                </a:solidFill>
                <a:cs typeface="+mn-cs"/>
              </a:rPr>
              <a:t>and</a:t>
            </a:r>
            <a:r>
              <a:rPr lang="en-US" sz="240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2400" b="1" u="sng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cytokinesis</a:t>
            </a:r>
            <a:r>
              <a:rPr lang="en-US" sz="240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buClr>
                <a:schemeClr val="hlink"/>
              </a:buClr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algn="ctr" eaLnBrk="1" hangingPunct="1">
              <a:buClr>
                <a:schemeClr val="hlink"/>
              </a:buClr>
              <a:buFont typeface="Wingdings" charset="0"/>
              <a:buNone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1438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733800"/>
            <a:ext cx="31242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3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3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3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38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38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-152400"/>
            <a:ext cx="7543800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INTERPHASE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8" y="806450"/>
            <a:ext cx="7543800" cy="4114800"/>
          </a:xfrm>
        </p:spPr>
        <p:txBody>
          <a:bodyPr/>
          <a:lstStyle/>
          <a:p>
            <a:pPr>
              <a:defRPr/>
            </a:pPr>
            <a:r>
              <a:rPr lang="en-US" u="sng" dirty="0" smtClean="0">
                <a:solidFill>
                  <a:srgbClr val="FFCC00"/>
                </a:solidFill>
              </a:rPr>
              <a:t>Interphase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>
                <a:solidFill>
                  <a:srgbClr val="FFCC00"/>
                </a:solidFill>
              </a:rPr>
              <a:t>- </a:t>
            </a:r>
            <a:endParaRPr lang="en-US" u="sng" dirty="0">
              <a:solidFill>
                <a:srgbClr val="FFCC00"/>
              </a:solidFill>
            </a:endParaRPr>
          </a:p>
          <a:p>
            <a:pPr lvl="2" eaLnBrk="1" hangingPunct="1">
              <a:defRPr/>
            </a:pPr>
            <a:r>
              <a:rPr lang="en-US" dirty="0">
                <a:solidFill>
                  <a:srgbClr val="FFCC00"/>
                </a:solidFill>
              </a:rPr>
              <a:t>Time between cellular division</a:t>
            </a:r>
          </a:p>
          <a:p>
            <a:pPr lvl="2" eaLnBrk="1" hangingPunct="1">
              <a:defRPr/>
            </a:pPr>
            <a:r>
              <a:rPr lang="en-US" dirty="0">
                <a:solidFill>
                  <a:srgbClr val="FFCC00"/>
                </a:solidFill>
              </a:rPr>
              <a:t>Majority of the life cycle of a </a:t>
            </a:r>
            <a:r>
              <a:rPr lang="en-US" dirty="0" smtClean="0">
                <a:solidFill>
                  <a:srgbClr val="FFCC00"/>
                </a:solidFill>
              </a:rPr>
              <a:t>cell</a:t>
            </a:r>
          </a:p>
          <a:p>
            <a:pPr lvl="2" eaLnBrk="1" hangingPunct="1">
              <a:defRPr/>
            </a:pPr>
            <a:r>
              <a:rPr lang="en-US" dirty="0" smtClean="0">
                <a:solidFill>
                  <a:srgbClr val="FFCC00"/>
                </a:solidFill>
              </a:rPr>
              <a:t>Cell carries out regular functions.</a:t>
            </a:r>
          </a:p>
          <a:p>
            <a:pPr lvl="2" eaLnBrk="1" hangingPunct="1">
              <a:defRPr/>
            </a:pPr>
            <a:r>
              <a:rPr lang="en-US" dirty="0" smtClean="0">
                <a:solidFill>
                  <a:srgbClr val="FFCC00"/>
                </a:solidFill>
              </a:rPr>
              <a:t>Cell also prepares for next division</a:t>
            </a:r>
          </a:p>
          <a:p>
            <a:pPr lvl="2" eaLnBrk="1" hangingPunct="1">
              <a:defRPr/>
            </a:pPr>
            <a:endParaRPr lang="en-US" dirty="0" smtClean="0">
              <a:solidFill>
                <a:srgbClr val="FFCC00"/>
              </a:solidFill>
            </a:endParaRPr>
          </a:p>
          <a:p>
            <a:pPr lvl="1" eaLnBrk="1" hangingPunct="1">
              <a:defRPr/>
            </a:pPr>
            <a:r>
              <a:rPr lang="en-US" u="sng" dirty="0" smtClean="0">
                <a:solidFill>
                  <a:srgbClr val="FFCC00"/>
                </a:solidFill>
              </a:rPr>
              <a:t>Stages</a:t>
            </a:r>
            <a:r>
              <a:rPr lang="en-US" dirty="0" smtClean="0">
                <a:solidFill>
                  <a:srgbClr val="FFCC00"/>
                </a:solidFill>
              </a:rPr>
              <a:t> (see diagram for </a:t>
            </a:r>
            <a:r>
              <a:rPr lang="en-US" dirty="0">
                <a:solidFill>
                  <a:srgbClr val="FFCC00"/>
                </a:solidFill>
              </a:rPr>
              <a:t/>
            </a:r>
            <a:br>
              <a:rPr lang="en-US" dirty="0">
                <a:solidFill>
                  <a:srgbClr val="FFCC00"/>
                </a:solidFill>
              </a:rPr>
            </a:br>
            <a:r>
              <a:rPr lang="en-US" dirty="0" smtClean="0">
                <a:solidFill>
                  <a:srgbClr val="FFCC00"/>
                </a:solidFill>
              </a:rPr>
              <a:t>what’s occurring in </a:t>
            </a:r>
            <a:br>
              <a:rPr lang="en-US" dirty="0" smtClean="0">
                <a:solidFill>
                  <a:srgbClr val="FFCC00"/>
                </a:solidFill>
              </a:rPr>
            </a:br>
            <a:r>
              <a:rPr lang="en-US" dirty="0" smtClean="0">
                <a:solidFill>
                  <a:srgbClr val="FFCC00"/>
                </a:solidFill>
              </a:rPr>
              <a:t> each stage)</a:t>
            </a:r>
          </a:p>
          <a:p>
            <a:pPr lvl="2" eaLnBrk="1" hangingPunct="1">
              <a:defRPr/>
            </a:pPr>
            <a:r>
              <a:rPr lang="en-US" dirty="0" smtClean="0">
                <a:solidFill>
                  <a:srgbClr val="FFCC00"/>
                </a:solidFill>
              </a:rPr>
              <a:t>G1</a:t>
            </a:r>
          </a:p>
          <a:p>
            <a:pPr lvl="2" eaLnBrk="1" hangingPunct="1">
              <a:defRPr/>
            </a:pPr>
            <a:r>
              <a:rPr lang="en-US" dirty="0" smtClean="0">
                <a:solidFill>
                  <a:srgbClr val="FFCC00"/>
                </a:solidFill>
              </a:rPr>
              <a:t>S1</a:t>
            </a:r>
          </a:p>
          <a:p>
            <a:pPr lvl="2" eaLnBrk="1" hangingPunct="1">
              <a:defRPr/>
            </a:pPr>
            <a:r>
              <a:rPr lang="en-US" dirty="0" smtClean="0">
                <a:solidFill>
                  <a:srgbClr val="FFCC00"/>
                </a:solidFill>
              </a:rPr>
              <a:t>G2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  <p:pic>
        <p:nvPicPr>
          <p:cNvPr id="7782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819400"/>
            <a:ext cx="4067175" cy="404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3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7885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82600"/>
            <a:ext cx="6416675" cy="638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WordArt 6"/>
          <p:cNvSpPr>
            <a:spLocks noChangeArrowheads="1" noChangeShapeType="1" noTextEdit="1"/>
          </p:cNvSpPr>
          <p:nvPr/>
        </p:nvSpPr>
        <p:spPr bwMode="auto">
          <a:xfrm>
            <a:off x="228600" y="3352800"/>
            <a:ext cx="1828800" cy="550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 Black"/>
                <a:ea typeface="Arial Black"/>
                <a:cs typeface="Arial Black"/>
              </a:rPr>
              <a:t>G2 Stage</a:t>
            </a:r>
          </a:p>
        </p:txBody>
      </p:sp>
      <p:sp>
        <p:nvSpPr>
          <p:cNvPr id="78853" name="WordArt 7"/>
          <p:cNvSpPr>
            <a:spLocks noChangeArrowheads="1" noChangeShapeType="1" noTextEdit="1"/>
          </p:cNvSpPr>
          <p:nvPr/>
        </p:nvSpPr>
        <p:spPr bwMode="auto">
          <a:xfrm>
            <a:off x="6629400" y="6248400"/>
            <a:ext cx="1828800" cy="550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 Black"/>
                <a:ea typeface="Arial Black"/>
                <a:cs typeface="Arial Black"/>
              </a:rPr>
              <a:t>S phase</a:t>
            </a:r>
          </a:p>
        </p:txBody>
      </p:sp>
      <p:sp>
        <p:nvSpPr>
          <p:cNvPr id="78854" name="WordArt 8"/>
          <p:cNvSpPr>
            <a:spLocks noChangeArrowheads="1" noChangeShapeType="1" noTextEdit="1"/>
          </p:cNvSpPr>
          <p:nvPr/>
        </p:nvSpPr>
        <p:spPr bwMode="auto">
          <a:xfrm>
            <a:off x="7239000" y="1354138"/>
            <a:ext cx="1828800" cy="550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 Black"/>
                <a:ea typeface="Arial Black"/>
                <a:cs typeface="Arial Black"/>
              </a:rPr>
              <a:t>G1 phase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837" name="Rectangle 5"/>
          <p:cNvSpPr>
            <a:spLocks noChangeArrowheads="1"/>
          </p:cNvSpPr>
          <p:nvPr/>
        </p:nvSpPr>
        <p:spPr bwMode="auto">
          <a:xfrm>
            <a:off x="914400" y="304800"/>
            <a:ext cx="7188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3 Parts of Interphase: </a:t>
            </a:r>
            <a:br>
              <a:rPr lang="en-US" sz="44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endParaRPr lang="en-US" sz="4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144838" name="Rectangle 6"/>
          <p:cNvSpPr>
            <a:spLocks noChangeArrowheads="1"/>
          </p:cNvSpPr>
          <p:nvPr/>
        </p:nvSpPr>
        <p:spPr bwMode="auto">
          <a:xfrm>
            <a:off x="0" y="6731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G</a:t>
            </a:r>
            <a:r>
              <a:rPr lang="en-US" sz="3200" u="sng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1</a:t>
            </a:r>
            <a:r>
              <a:rPr lang="en-US" sz="3200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-- Cell Growth (duplicate organelles)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S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-- DNA replication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G</a:t>
            </a:r>
            <a:r>
              <a:rPr lang="en-US" sz="3200" u="sng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2</a:t>
            </a:r>
            <a:r>
              <a:rPr lang="en-US" sz="3200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-- Growth and 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preparation for cell 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division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G</a:t>
            </a:r>
            <a:r>
              <a:rPr lang="en-US" sz="3200" u="sng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0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– cells that do 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not again prepare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for replication –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basically stay in G</a:t>
            </a:r>
            <a:r>
              <a:rPr lang="en-US" sz="3200" baseline="-250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1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phase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14483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835150"/>
            <a:ext cx="5181600" cy="502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4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48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48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48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7543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Interphase</a:t>
            </a:r>
          </a:p>
        </p:txBody>
      </p:sp>
      <p:sp>
        <p:nvSpPr>
          <p:cNvPr id="129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Cell preparing 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for next division</a:t>
            </a:r>
          </a:p>
        </p:txBody>
      </p:sp>
      <p:pic>
        <p:nvPicPr>
          <p:cNvPr id="129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7432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984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775" y="9525"/>
            <a:ext cx="4965700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10207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Interphase – Cell diagram</a:t>
            </a:r>
          </a:p>
        </p:txBody>
      </p:sp>
      <p:sp>
        <p:nvSpPr>
          <p:cNvPr id="137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772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09800"/>
            <a:ext cx="6529388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2948" name="Picture 3" descr="interphas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3560763"/>
            <a:ext cx="3411538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2" descr="cell cyc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22238"/>
            <a:ext cx="6553200" cy="673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Time spent in interphase vs. mitosis</a:t>
            </a:r>
          </a:p>
        </p:txBody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Average eukaryotic cell cycle takes 24 hours</a:t>
            </a:r>
          </a:p>
          <a:p>
            <a:pPr lvl="1" eaLnBrk="1" hangingPunct="1">
              <a:defRPr/>
            </a:pPr>
            <a:r>
              <a:rPr lang="en-US" smtClean="0"/>
              <a:t>Time spent in interphase </a:t>
            </a:r>
            <a:r>
              <a:rPr lang="en-US" smtClean="0">
                <a:sym typeface="Wingdings" charset="0"/>
              </a:rPr>
              <a:t></a:t>
            </a:r>
            <a:r>
              <a:rPr lang="en-US" smtClean="0"/>
              <a:t> 22–23 hours</a:t>
            </a:r>
          </a:p>
          <a:p>
            <a:pPr lvl="1" eaLnBrk="1" hangingPunct="1">
              <a:defRPr/>
            </a:pPr>
            <a:r>
              <a:rPr lang="en-US" smtClean="0"/>
              <a:t>Mitosis takes only about </a:t>
            </a:r>
            <a:r>
              <a:rPr lang="en-US" smtClean="0">
                <a:sym typeface="Wingdings" charset="0"/>
              </a:rPr>
              <a:t></a:t>
            </a:r>
            <a:r>
              <a:rPr lang="en-US" smtClean="0"/>
              <a:t> 1-2 hours</a:t>
            </a:r>
          </a:p>
          <a:p>
            <a:pPr lvl="1"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MITOSIS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197" name="Rectangle 5"/>
          <p:cNvSpPr>
            <a:spLocks noChangeArrowheads="1"/>
          </p:cNvSpPr>
          <p:nvPr/>
        </p:nvSpPr>
        <p:spPr bwMode="auto">
          <a:xfrm>
            <a:off x="0" y="228600"/>
            <a:ext cx="8483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3200" b="1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Division </a:t>
            </a:r>
            <a:r>
              <a:rPr lang="en-U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+mn-cs"/>
              </a:rPr>
              <a:t>–</a:t>
            </a:r>
            <a:r>
              <a:rPr lang="en-US" sz="3200" b="1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Mitosis and Cytokinesis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160198" name="Rectangle 6"/>
          <p:cNvSpPr>
            <a:spLocks noChangeArrowheads="1"/>
          </p:cNvSpPr>
          <p:nvPr/>
        </p:nvSpPr>
        <p:spPr bwMode="auto">
          <a:xfrm>
            <a:off x="711200" y="1066800"/>
            <a:ext cx="77724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Mitosis - 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Process which ONE cell divides into TWO genetically identical cells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Asexual reproduction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Stages of Mitosis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Prophase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Metaphase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Anaphase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b="1" dirty="0" err="1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Telophase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Cytokinesis</a:t>
            </a: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1601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00" y="2971800"/>
            <a:ext cx="37592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60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60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60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60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60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601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601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60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601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4613"/>
            <a:ext cx="7543800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4/9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03325"/>
            <a:ext cx="7543800" cy="52736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are the components of chromatin?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As soon as you get here </a:t>
            </a:r>
            <a:r>
              <a:rPr lang="en-US" dirty="0" smtClean="0">
                <a:sym typeface="Wingdings"/>
              </a:rPr>
              <a:t> work on your drawing and descriptions</a:t>
            </a:r>
          </a:p>
          <a:p>
            <a:pPr lvl="1">
              <a:defRPr/>
            </a:pPr>
            <a:r>
              <a:rPr lang="en-US" dirty="0" smtClean="0">
                <a:sym typeface="Wingdings"/>
              </a:rPr>
              <a:t>You will only have about 20 minutes to work on this!</a:t>
            </a:r>
          </a:p>
          <a:p>
            <a:pPr lvl="1">
              <a:defRPr/>
            </a:pPr>
            <a:endParaRPr lang="en-US" dirty="0">
              <a:sym typeface="Wingdings"/>
            </a:endParaRPr>
          </a:p>
          <a:p>
            <a:pPr lvl="1">
              <a:defRPr/>
            </a:pPr>
            <a:r>
              <a:rPr lang="en-US" dirty="0" smtClean="0">
                <a:sym typeface="Wingdings"/>
              </a:rPr>
              <a:t>Put your karyotyping assignment on the stump!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1293813" cy="1431925"/>
          </a:xfrm>
        </p:spPr>
        <p:txBody>
          <a:bodyPr/>
          <a:lstStyle/>
          <a:p>
            <a:pPr eaLnBrk="1" hangingPunct="1">
              <a:defRPr/>
            </a:pPr>
            <a:endParaRPr lang="en-US" dirty="0" smtClean="0">
              <a:cs typeface="+mj-cs"/>
            </a:endParaRPr>
          </a:p>
        </p:txBody>
      </p:sp>
      <p:sp>
        <p:nvSpPr>
          <p:cNvPr id="137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721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3" y="-19050"/>
            <a:ext cx="78486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875"/>
            <a:ext cx="7543800" cy="1431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Cell Cycle Assignment – 35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7275" y="1755775"/>
            <a:ext cx="7543800" cy="4114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You will be drawing the 6 phases of the cell cycle and give a description of each, including:</a:t>
            </a:r>
          </a:p>
          <a:p>
            <a:pPr lvl="1">
              <a:defRPr/>
            </a:pPr>
            <a:r>
              <a:rPr lang="en-US" dirty="0" smtClean="0"/>
              <a:t>Interphase</a:t>
            </a:r>
          </a:p>
          <a:p>
            <a:pPr lvl="1">
              <a:defRPr/>
            </a:pPr>
            <a:r>
              <a:rPr lang="en-US" dirty="0" smtClean="0"/>
              <a:t>Prophase</a:t>
            </a:r>
          </a:p>
          <a:p>
            <a:pPr lvl="1">
              <a:defRPr/>
            </a:pPr>
            <a:r>
              <a:rPr lang="en-US" dirty="0" smtClean="0"/>
              <a:t>Metaphase</a:t>
            </a:r>
          </a:p>
          <a:p>
            <a:pPr lvl="1">
              <a:defRPr/>
            </a:pPr>
            <a:r>
              <a:rPr lang="en-US" dirty="0" smtClean="0"/>
              <a:t>Anaphase</a:t>
            </a:r>
          </a:p>
          <a:p>
            <a:pPr lvl="1">
              <a:defRPr/>
            </a:pPr>
            <a:r>
              <a:rPr lang="en-US" dirty="0" err="1" smtClean="0"/>
              <a:t>Telophase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Cytokinesis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4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9216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563" y="0"/>
            <a:ext cx="6362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4/10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Review:  How is energy transformed in photosynthesis?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Continue discussing mitosis</a:t>
            </a:r>
          </a:p>
          <a:p>
            <a:pPr lvl="1">
              <a:defRPr/>
            </a:pPr>
            <a:r>
              <a:rPr lang="en-US" dirty="0" smtClean="0"/>
              <a:t>Describe cytokinesis</a:t>
            </a: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r>
              <a:rPr lang="en-US" dirty="0" smtClean="0"/>
              <a:t>Turn in your mitosis assignment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5438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Prophase</a:t>
            </a:r>
          </a:p>
        </p:txBody>
      </p:sp>
      <p:sp>
        <p:nvSpPr>
          <p:cNvPr id="128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78486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cs typeface="+mn-cs"/>
              </a:rPr>
              <a:t>Chromatin coils into chromosomes </a:t>
            </a:r>
            <a:br>
              <a:rPr lang="en-US" sz="2800" dirty="0" smtClean="0">
                <a:cs typeface="+mn-cs"/>
              </a:rPr>
            </a:br>
            <a:r>
              <a:rPr lang="en-US" sz="2800" dirty="0" smtClean="0">
                <a:cs typeface="+mn-cs"/>
              </a:rPr>
              <a:t>(remember DNA was duplicated in</a:t>
            </a:r>
            <a:br>
              <a:rPr lang="en-US" sz="2800" dirty="0" smtClean="0">
                <a:cs typeface="+mn-cs"/>
              </a:rPr>
            </a:br>
            <a:r>
              <a:rPr lang="en-US" sz="2800" dirty="0" smtClean="0">
                <a:cs typeface="+mn-cs"/>
              </a:rPr>
              <a:t> the S phase)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cs typeface="+mn-cs"/>
              </a:rPr>
              <a:t>Nuclear membrane breaks down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cs typeface="+mn-cs"/>
              </a:rPr>
              <a:t>Centrioles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Move towards poles of cell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cs typeface="+mn-cs"/>
              </a:rPr>
              <a:t>Spindle fibers appear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Microtubules that radiates from centrioles and attach to chromosomes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CC00"/>
                </a:solidFill>
                <a:cs typeface="+mn-cs"/>
              </a:rPr>
              <a:t>(Centrosomes – made up of two centrioles – move to cell poles)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</p:txBody>
      </p:sp>
      <p:pic>
        <p:nvPicPr>
          <p:cNvPr id="128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0"/>
            <a:ext cx="3200400" cy="245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8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8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8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8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8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8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8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649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8610600" cy="659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0800"/>
            <a:ext cx="7543800" cy="7874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Metaphase</a:t>
            </a:r>
          </a:p>
        </p:txBody>
      </p:sp>
      <p:sp>
        <p:nvSpPr>
          <p:cNvPr id="129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5275" y="823913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Spindles move </a:t>
            </a:r>
            <a:r>
              <a:rPr lang="en-US" dirty="0">
                <a:cs typeface="+mn-cs"/>
              </a:rPr>
              <a:t>s</a:t>
            </a:r>
            <a:r>
              <a:rPr lang="en-US" dirty="0" smtClean="0">
                <a:cs typeface="+mn-cs"/>
              </a:rPr>
              <a:t>ister chromatids to the equator of the cell</a:t>
            </a:r>
          </a:p>
          <a:p>
            <a:pPr eaLnBrk="1" hangingPunct="1">
              <a:defRPr/>
            </a:pPr>
            <a:r>
              <a:rPr lang="en-US" dirty="0">
                <a:cs typeface="+mn-cs"/>
              </a:rPr>
              <a:t>(</a:t>
            </a:r>
            <a:r>
              <a:rPr lang="en-US" dirty="0" smtClean="0">
                <a:cs typeface="+mn-cs"/>
              </a:rPr>
              <a:t>This is when process is interrupted for a karyotype)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“M” = middle</a:t>
            </a:r>
          </a:p>
        </p:txBody>
      </p:sp>
      <p:pic>
        <p:nvPicPr>
          <p:cNvPr id="129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135313"/>
            <a:ext cx="5105400" cy="372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6260" name="Picture 4" descr="metaphas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86200"/>
            <a:ext cx="3322638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9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9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9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660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23938"/>
            <a:ext cx="8001000" cy="583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Anaphase</a:t>
            </a:r>
          </a:p>
        </p:txBody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29540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Sister chromatids pulled </a:t>
            </a:r>
            <a:r>
              <a:rPr lang="en-US" u="sng" smtClean="0">
                <a:cs typeface="+mn-cs"/>
              </a:rPr>
              <a:t>apart</a:t>
            </a:r>
            <a:r>
              <a:rPr lang="en-US" smtClean="0">
                <a:cs typeface="+mn-cs"/>
              </a:rPr>
              <a:t> into daughter chromatids by spindle fibers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Daughter chromatids move towards poles of cell</a:t>
            </a:r>
          </a:p>
        </p:txBody>
      </p:sp>
      <p:pic>
        <p:nvPicPr>
          <p:cNvPr id="130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41650"/>
            <a:ext cx="5029200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3/27 </a:t>
            </a:r>
            <a:r>
              <a:rPr lang="en-US" dirty="0">
                <a:cs typeface="+mj-cs"/>
              </a:rPr>
              <a:t>A</a:t>
            </a:r>
            <a:r>
              <a:rPr lang="en-US" dirty="0" smtClean="0">
                <a:cs typeface="+mj-cs"/>
              </a:rPr>
              <a:t>TB</a:t>
            </a:r>
          </a:p>
        </p:txBody>
      </p:sp>
      <p:sp>
        <p:nvSpPr>
          <p:cNvPr id="134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219200"/>
            <a:ext cx="75438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What prevents cells from growing to the size of this room?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Surface area to volume ratio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Information efficiency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Today: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Begin going over the chapter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Book assignment – due tomorrow 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dirty="0" smtClean="0">
              <a:cs typeface="+mn-cs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cs typeface="+mn-cs"/>
              </a:rPr>
              <a:t>Movie tomorrow!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4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670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5438"/>
            <a:ext cx="8610600" cy="653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-52388" y="0"/>
            <a:ext cx="8077201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cs typeface="+mj-cs"/>
              </a:rPr>
              <a:t>Telophase and </a:t>
            </a:r>
            <a:br>
              <a:rPr lang="en-US" sz="4000" smtClean="0">
                <a:cs typeface="+mj-cs"/>
              </a:rPr>
            </a:br>
            <a:r>
              <a:rPr lang="en-US" sz="4000" smtClean="0">
                <a:cs typeface="+mj-cs"/>
              </a:rPr>
              <a:t>Cytokinesis</a:t>
            </a:r>
          </a:p>
        </p:txBody>
      </p:sp>
      <p:sp>
        <p:nvSpPr>
          <p:cNvPr id="130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Chromosomes unwind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Nucleus starts to reform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Spindles start to disappear</a:t>
            </a:r>
          </a:p>
          <a:p>
            <a:pPr eaLnBrk="1" hangingPunct="1">
              <a:defRPr/>
            </a:pPr>
            <a:r>
              <a:rPr lang="en-US" u="sng" smtClean="0">
                <a:cs typeface="+mn-cs"/>
              </a:rPr>
              <a:t>Cleavage furrow</a:t>
            </a:r>
            <a:r>
              <a:rPr lang="en-US" smtClean="0">
                <a:cs typeface="+mn-cs"/>
              </a:rPr>
              <a:t> </a:t>
            </a:r>
            <a:br>
              <a:rPr lang="en-US" smtClean="0">
                <a:cs typeface="+mn-cs"/>
              </a:rPr>
            </a:br>
            <a:r>
              <a:rPr lang="en-US" smtClean="0">
                <a:cs typeface="+mn-cs"/>
              </a:rPr>
              <a:t>appears –</a:t>
            </a:r>
            <a:br>
              <a:rPr lang="en-US" smtClean="0">
                <a:cs typeface="+mn-cs"/>
              </a:rPr>
            </a:br>
            <a:r>
              <a:rPr lang="en-US" smtClean="0">
                <a:cs typeface="+mn-cs"/>
              </a:rPr>
              <a:t> indentation where</a:t>
            </a:r>
            <a:br>
              <a:rPr lang="en-US" smtClean="0">
                <a:cs typeface="+mn-cs"/>
              </a:rPr>
            </a:br>
            <a:r>
              <a:rPr lang="en-US" smtClean="0">
                <a:cs typeface="+mn-cs"/>
              </a:rPr>
              <a:t> cells will split</a:t>
            </a:r>
          </a:p>
        </p:txBody>
      </p:sp>
      <p:pic>
        <p:nvPicPr>
          <p:cNvPr id="130150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88" y="2819400"/>
            <a:ext cx="3529012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015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31242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0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0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01379" name="Picture 3" descr="tel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0"/>
            <a:ext cx="5257800" cy="457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0" name="Picture 4" descr="cell struc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700" y="3384550"/>
            <a:ext cx="2552700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1" name="Picture 5" descr="prophas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192588"/>
            <a:ext cx="26797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680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775" y="0"/>
            <a:ext cx="59912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680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0"/>
            <a:ext cx="3857625" cy="3481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Mitosis Review</a:t>
            </a:r>
          </a:p>
        </p:txBody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What are the spindle fibers made of?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What is chromatin?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How long is interphase?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How long is mitosis?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What occurs in metaphase?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What occurs in anaphase?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What is occurring in prophase?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7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7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7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7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79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517" name="Rectangle 5"/>
          <p:cNvSpPr>
            <a:spLocks noChangeArrowheads="1"/>
          </p:cNvSpPr>
          <p:nvPr/>
        </p:nvSpPr>
        <p:spPr bwMode="auto">
          <a:xfrm>
            <a:off x="990600" y="304800"/>
            <a:ext cx="5664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b="1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Cytokinesis</a:t>
            </a:r>
            <a:endParaRPr lang="en-US" sz="440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088518" name="Rectangle 6"/>
          <p:cNvSpPr>
            <a:spLocks noChangeArrowheads="1"/>
          </p:cNvSpPr>
          <p:nvPr/>
        </p:nvSpPr>
        <p:spPr bwMode="auto">
          <a:xfrm>
            <a:off x="711200" y="18288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Cell splitting into two </a:t>
            </a:r>
            <a:b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new cells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eaLnBrk="1" hangingPunct="1">
              <a:buClr>
                <a:schemeClr val="hlink"/>
              </a:buClr>
              <a:buFont typeface="Wingdings" charset="0"/>
              <a:buChar char="n"/>
              <a:defRPr/>
            </a:pP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 algn="ctr" eaLnBrk="1" hangingPunct="1">
              <a:buClr>
                <a:schemeClr val="hlink"/>
              </a:buClr>
              <a:buFont typeface="Wingdings" charset="0"/>
              <a:buNone/>
              <a:defRPr/>
            </a:pP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0885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0"/>
            <a:ext cx="371475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8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Mitosis in Plants </a:t>
            </a:r>
            <a:r>
              <a:rPr lang="en-US" dirty="0" err="1" smtClean="0"/>
              <a:t>vs</a:t>
            </a:r>
            <a:r>
              <a:rPr lang="en-US" dirty="0" smtClean="0"/>
              <a:t> Animals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Animal Cells</a:t>
            </a:r>
          </a:p>
          <a:p>
            <a:pPr lvl="1" eaLnBrk="1" hangingPunct="1">
              <a:defRPr/>
            </a:pPr>
            <a:r>
              <a:rPr lang="en-US" u="sng" dirty="0"/>
              <a:t>Cleavage furrow  </a:t>
            </a:r>
            <a:r>
              <a:rPr lang="en-US" dirty="0"/>
              <a:t>–</a:t>
            </a:r>
          </a:p>
          <a:p>
            <a:pPr lvl="2" eaLnBrk="1" hangingPunct="1">
              <a:defRPr/>
            </a:pPr>
            <a:r>
              <a:rPr lang="en-US" dirty="0"/>
              <a:t> indentation where</a:t>
            </a:r>
            <a:br>
              <a:rPr lang="en-US" dirty="0"/>
            </a:br>
            <a:r>
              <a:rPr lang="en-US" dirty="0"/>
              <a:t> cells will split and separate into two cells</a:t>
            </a:r>
          </a:p>
          <a:p>
            <a:pPr eaLnBrk="1" hangingPunct="1">
              <a:defRPr/>
            </a:pPr>
            <a:r>
              <a:rPr lang="en-US" dirty="0"/>
              <a:t>Plant Cells</a:t>
            </a:r>
          </a:p>
          <a:p>
            <a:pPr lvl="1" eaLnBrk="1" hangingPunct="1">
              <a:defRPr/>
            </a:pPr>
            <a:r>
              <a:rPr lang="en-US" b="1" dirty="0"/>
              <a:t>cell plate</a:t>
            </a:r>
            <a:r>
              <a:rPr lang="en-US" dirty="0"/>
              <a:t> separates the dividing cell into two cells.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57200"/>
            <a:ext cx="2789497" cy="5791200"/>
          </a:xfrm>
        </p:spPr>
        <p:txBody>
          <a:bodyPr/>
          <a:lstStyle/>
          <a:p>
            <a:r>
              <a:rPr lang="en-US" dirty="0" smtClean="0"/>
              <a:t>Answer the questions using the diagram showing the stages of mitosis</a:t>
            </a:r>
            <a:endParaRPr lang="en-US" dirty="0"/>
          </a:p>
        </p:txBody>
      </p:sp>
      <p:pic>
        <p:nvPicPr>
          <p:cNvPr id="12800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497" y="5448"/>
            <a:ext cx="6381199" cy="6880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41669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3500" u="sng" dirty="0">
                <a:effectLst/>
              </a:rPr>
              <a:t>Answer the following questions about mitosis using the diagram above</a:t>
            </a:r>
            <a:r>
              <a:rPr lang="en-US" sz="3500" dirty="0">
                <a:effectLst/>
              </a:rPr>
              <a:t>:</a:t>
            </a:r>
            <a:br>
              <a:rPr lang="en-US" sz="3500" dirty="0">
                <a:effectLst/>
              </a:rPr>
            </a:br>
            <a:endParaRPr lang="en-US" sz="3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1200"/>
            <a:ext cx="8610600" cy="4114800"/>
          </a:xfrm>
        </p:spPr>
        <p:txBody>
          <a:bodyPr/>
          <a:lstStyle/>
          <a:p>
            <a:pPr lvl="1"/>
            <a:r>
              <a:rPr lang="en-US" sz="2500" dirty="0" smtClean="0">
                <a:effectLst/>
              </a:rPr>
              <a:t>In </a:t>
            </a:r>
            <a:r>
              <a:rPr lang="en-US" sz="2500" dirty="0">
                <a:effectLst/>
              </a:rPr>
              <a:t>which stage do the sister chromatids separate? </a:t>
            </a:r>
          </a:p>
          <a:p>
            <a:pPr lvl="1"/>
            <a:r>
              <a:rPr lang="en-US" sz="2500" dirty="0">
                <a:effectLst/>
              </a:rPr>
              <a:t>In which stage do the sister chromatids line up in the middle or equator of the cell? </a:t>
            </a:r>
          </a:p>
          <a:p>
            <a:pPr lvl="1"/>
            <a:r>
              <a:rPr lang="en-US" sz="2500" dirty="0">
                <a:effectLst/>
              </a:rPr>
              <a:t>In which stage does the nuclear membrane break down? </a:t>
            </a:r>
          </a:p>
          <a:p>
            <a:pPr lvl="1"/>
            <a:r>
              <a:rPr lang="en-US" sz="2500" dirty="0">
                <a:effectLst/>
              </a:rPr>
              <a:t>What is the function of the spindle fibers? </a:t>
            </a:r>
            <a:r>
              <a:rPr lang="en-US" sz="2500" dirty="0" smtClean="0">
                <a:effectLst/>
              </a:rPr>
              <a:t>In </a:t>
            </a:r>
            <a:r>
              <a:rPr lang="en-US" sz="2500" dirty="0">
                <a:effectLst/>
              </a:rPr>
              <a:t>which stage does the nuclear membrane reform?  </a:t>
            </a:r>
          </a:p>
          <a:p>
            <a:pPr lvl="1"/>
            <a:r>
              <a:rPr lang="en-US" sz="2500" dirty="0">
                <a:effectLst/>
              </a:rPr>
              <a:t>Not in diagram:  What is the stage called when the new cells split? </a:t>
            </a:r>
          </a:p>
          <a:p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41881881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7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721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78486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43840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Chapter 10 – Cell Growth, Division and Replication</a:t>
            </a:r>
          </a:p>
        </p:txBody>
      </p:sp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13" y="4114800"/>
            <a:ext cx="4421187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08547" name="Picture 3" descr="b10trans_v1_p0159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-533400"/>
            <a:ext cx="6400800" cy="773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7463"/>
            <a:ext cx="7543800" cy="8969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Interphase and Mitosis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762000"/>
            <a:ext cx="7543800" cy="5562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You are going to find 5 graphics that represent interphase and the phases of mitosis</a:t>
            </a:r>
          </a:p>
          <a:p>
            <a:pPr>
              <a:defRPr/>
            </a:pPr>
            <a:r>
              <a:rPr lang="en-US" dirty="0" smtClean="0"/>
              <a:t>You are also going to create a short summary of what happens in each phase.</a:t>
            </a:r>
          </a:p>
          <a:p>
            <a:pPr>
              <a:defRPr/>
            </a:pPr>
            <a:r>
              <a:rPr lang="en-US" dirty="0" smtClean="0"/>
              <a:t>You are then going to print this to help prepare for the test.</a:t>
            </a:r>
          </a:p>
          <a:p>
            <a:pPr>
              <a:defRPr/>
            </a:pPr>
            <a:r>
              <a:rPr lang="en-US" dirty="0" smtClean="0"/>
              <a:t>IT MUST ONLY BE ONE PAGE! (feel free to make the margins smaller,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Stages to get info for…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Interphase – and diagram pic </a:t>
            </a: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Prophase – and diagram pic </a:t>
            </a: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Metaphase – and diagram pic </a:t>
            </a: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Anaphase – and diagram pic </a:t>
            </a: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Telophase &amp; Cytokinesis – and diagram pic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5438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4000">
                <a:effectLst/>
                <a:latin typeface="Tahoma" charset="0"/>
                <a:ea typeface="ＭＳ Ｐゴシック" charset="0"/>
              </a:rPr>
              <a:t>Example…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7543800" cy="58674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Info</a:t>
            </a:r>
          </a:p>
          <a:p>
            <a:pPr>
              <a:defRPr/>
            </a:pPr>
            <a:endParaRPr lang="en-US">
              <a:effectLst/>
              <a:latin typeface="Tahoma" charset="0"/>
              <a:ea typeface="ＭＳ Ｐゴシック" charset="0"/>
            </a:endParaRP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Info</a:t>
            </a:r>
          </a:p>
          <a:p>
            <a:pPr>
              <a:defRPr/>
            </a:pPr>
            <a:endParaRPr lang="en-US">
              <a:effectLst/>
              <a:latin typeface="Tahoma" charset="0"/>
              <a:ea typeface="ＭＳ Ｐゴシック" charset="0"/>
            </a:endParaRP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Info</a:t>
            </a:r>
          </a:p>
          <a:p>
            <a:pPr>
              <a:defRPr/>
            </a:pPr>
            <a:endParaRPr lang="en-US">
              <a:effectLst/>
              <a:latin typeface="Tahoma" charset="0"/>
              <a:ea typeface="ＭＳ Ｐゴシック" charset="0"/>
            </a:endParaRP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Info</a:t>
            </a:r>
          </a:p>
          <a:p>
            <a:pPr>
              <a:defRPr/>
            </a:pPr>
            <a:endParaRPr lang="en-US">
              <a:effectLst/>
              <a:latin typeface="Tahoma" charset="0"/>
              <a:ea typeface="ＭＳ Ｐゴシック" charset="0"/>
            </a:endParaRPr>
          </a:p>
          <a:p>
            <a:pPr>
              <a:defRPr/>
            </a:pPr>
            <a:r>
              <a:rPr lang="en-US">
                <a:effectLst/>
                <a:latin typeface="Tahoma" charset="0"/>
                <a:ea typeface="ＭＳ Ｐゴシック" charset="0"/>
              </a:rPr>
              <a:t>Info</a:t>
            </a:r>
          </a:p>
        </p:txBody>
      </p:sp>
      <p:pic>
        <p:nvPicPr>
          <p:cNvPr id="129843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0"/>
            <a:ext cx="12192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8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119188"/>
            <a:ext cx="1600200" cy="122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pic>
        <p:nvPicPr>
          <p:cNvPr id="129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651125"/>
            <a:ext cx="10668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0150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200" y="5578475"/>
            <a:ext cx="11176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0048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797300"/>
            <a:ext cx="1724025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5438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3-8 ATB</a:t>
            </a:r>
          </a:p>
        </p:txBody>
      </p:sp>
      <p:sp>
        <p:nvSpPr>
          <p:cNvPr id="138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914400"/>
            <a:ext cx="7543800" cy="55626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>
                <a:cs typeface="+mn-cs"/>
              </a:rPr>
              <a:t>How are prophase and telophase related?</a:t>
            </a:r>
          </a:p>
          <a:p>
            <a:pPr eaLnBrk="1" hangingPunct="1">
              <a:defRPr/>
            </a:pPr>
            <a:r>
              <a:rPr lang="en-US" sz="2800" smtClean="0">
                <a:cs typeface="+mn-cs"/>
              </a:rPr>
              <a:t>Today:</a:t>
            </a:r>
          </a:p>
          <a:p>
            <a:pPr lvl="1" eaLnBrk="1" hangingPunct="1">
              <a:defRPr/>
            </a:pPr>
            <a:r>
              <a:rPr lang="en-US" sz="2400" smtClean="0"/>
              <a:t>Review mitosis</a:t>
            </a:r>
          </a:p>
          <a:p>
            <a:pPr lvl="1" eaLnBrk="1" hangingPunct="1">
              <a:defRPr/>
            </a:pPr>
            <a:r>
              <a:rPr lang="en-US" sz="2400" smtClean="0"/>
              <a:t>Discuss cyctokinesis</a:t>
            </a:r>
          </a:p>
          <a:p>
            <a:pPr lvl="1" eaLnBrk="1" hangingPunct="1">
              <a:defRPr/>
            </a:pPr>
            <a:r>
              <a:rPr lang="en-US" sz="2400" smtClean="0"/>
              <a:t>Worksheet page…</a:t>
            </a:r>
          </a:p>
          <a:p>
            <a:pPr lvl="1" eaLnBrk="1" hangingPunct="1">
              <a:defRPr/>
            </a:pPr>
            <a:r>
              <a:rPr lang="en-US" sz="2400" smtClean="0"/>
              <a:t>Describe cancer</a:t>
            </a:r>
          </a:p>
          <a:p>
            <a:pPr lvl="1" eaLnBrk="1" hangingPunct="1">
              <a:defRPr/>
            </a:pPr>
            <a:r>
              <a:rPr lang="en-US" sz="2400" smtClean="0"/>
              <a:t>Rest of week:</a:t>
            </a:r>
          </a:p>
          <a:p>
            <a:pPr lvl="2" eaLnBrk="1" hangingPunct="1">
              <a:defRPr/>
            </a:pPr>
            <a:r>
              <a:rPr lang="en-US" sz="2000" smtClean="0"/>
              <a:t>Wednesday – Start movie on cloning</a:t>
            </a:r>
          </a:p>
          <a:p>
            <a:pPr lvl="2" eaLnBrk="1" hangingPunct="1">
              <a:defRPr/>
            </a:pPr>
            <a:r>
              <a:rPr lang="en-US" sz="2000" smtClean="0"/>
              <a:t>Thursday – Finish movie on cloning – start webquest on cancer</a:t>
            </a:r>
          </a:p>
          <a:p>
            <a:pPr lvl="2" eaLnBrk="1" hangingPunct="1">
              <a:defRPr/>
            </a:pPr>
            <a:r>
              <a:rPr lang="en-US" sz="2000" smtClean="0"/>
              <a:t>Friday – Review for mitosis test </a:t>
            </a:r>
          </a:p>
          <a:p>
            <a:pPr lvl="2" eaLnBrk="1" hangingPunct="1">
              <a:defRPr/>
            </a:pPr>
            <a:r>
              <a:rPr lang="en-US" sz="2000" smtClean="0"/>
              <a:t>Monday – TEST on Mitosis and Cancer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3/19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 which stage of mitosis do the chromosomes appear?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Finish discussing mitosis</a:t>
            </a:r>
          </a:p>
          <a:p>
            <a:pPr lvl="1">
              <a:defRPr/>
            </a:pPr>
            <a:r>
              <a:rPr lang="en-US" dirty="0" smtClean="0"/>
              <a:t>Quiz tomorrow!!!</a:t>
            </a:r>
          </a:p>
          <a:p>
            <a:pPr lvl="1">
              <a:defRPr/>
            </a:pPr>
            <a:r>
              <a:rPr lang="en-US" dirty="0" smtClean="0"/>
              <a:t>Turn in ATB’s!!!</a:t>
            </a:r>
          </a:p>
          <a:p>
            <a:pPr lvl="1">
              <a:defRPr/>
            </a:pPr>
            <a:r>
              <a:rPr lang="en-US" dirty="0" smtClean="0"/>
              <a:t>Begin discussing control of the cell cycle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Mitosis movies</a:t>
            </a:r>
          </a:p>
        </p:txBody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  <a:hlinkClick r:id="rId2"/>
              </a:rPr>
              <a:t>http://www.youtube.com/watch?v=DD3IQknCEdc&amp;NR=1</a:t>
            </a:r>
            <a:endParaRPr lang="en-US" dirty="0" smtClean="0"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cs typeface="+mn-cs"/>
                <a:hlinkClick r:id="rId3"/>
              </a:rPr>
              <a:t>http://www.youtube.com/watch?v=VGV3fv-uZYI</a:t>
            </a:r>
            <a:endParaRPr lang="en-US" dirty="0" smtClean="0">
              <a:cs typeface="+mn-cs"/>
            </a:endParaRP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25"/>
            <a:ext cx="7620000" cy="68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6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6400800" y="1431925"/>
            <a:ext cx="2857500" cy="3429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Identify the Phase!</a:t>
            </a:r>
          </a:p>
        </p:txBody>
      </p:sp>
      <p:sp>
        <p:nvSpPr>
          <p:cNvPr id="136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sp>
        <p:nvSpPr>
          <p:cNvPr id="1361925" name="Rectangle 5"/>
          <p:cNvSpPr>
            <a:spLocks noChangeArrowheads="1"/>
          </p:cNvSpPr>
          <p:nvPr/>
        </p:nvSpPr>
        <p:spPr bwMode="auto">
          <a:xfrm>
            <a:off x="4876800" y="533400"/>
            <a:ext cx="1371600" cy="5492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61926" name="Rectangle 6"/>
          <p:cNvSpPr>
            <a:spLocks noChangeArrowheads="1"/>
          </p:cNvSpPr>
          <p:nvPr/>
        </p:nvSpPr>
        <p:spPr bwMode="auto">
          <a:xfrm>
            <a:off x="5029200" y="1431925"/>
            <a:ext cx="1371600" cy="5492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61927" name="Rectangle 7"/>
          <p:cNvSpPr>
            <a:spLocks noChangeArrowheads="1"/>
          </p:cNvSpPr>
          <p:nvPr/>
        </p:nvSpPr>
        <p:spPr bwMode="auto">
          <a:xfrm>
            <a:off x="5105400" y="2209800"/>
            <a:ext cx="1371600" cy="5492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61928" name="Rectangle 8"/>
          <p:cNvSpPr>
            <a:spLocks noChangeArrowheads="1"/>
          </p:cNvSpPr>
          <p:nvPr/>
        </p:nvSpPr>
        <p:spPr bwMode="auto">
          <a:xfrm>
            <a:off x="5029200" y="2879725"/>
            <a:ext cx="1371600" cy="5492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61929" name="Rectangle 9"/>
          <p:cNvSpPr>
            <a:spLocks noChangeArrowheads="1"/>
          </p:cNvSpPr>
          <p:nvPr/>
        </p:nvSpPr>
        <p:spPr bwMode="auto">
          <a:xfrm>
            <a:off x="4953000" y="4724400"/>
            <a:ext cx="1371600" cy="5492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619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3619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13619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361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1361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25" grpId="0" animBg="1"/>
      <p:bldP spid="1361926" grpId="0" animBg="1"/>
      <p:bldP spid="1361927" grpId="0" animBg="1"/>
      <p:bldP spid="1361928" grpId="0" animBg="1"/>
      <p:bldP spid="1361929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5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598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717675"/>
            <a:ext cx="7848600" cy="514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59877" name="Line 5"/>
          <p:cNvSpPr>
            <a:spLocks noChangeShapeType="1"/>
          </p:cNvSpPr>
          <p:nvPr/>
        </p:nvSpPr>
        <p:spPr bwMode="auto">
          <a:xfrm>
            <a:off x="3733800" y="533400"/>
            <a:ext cx="0" cy="2895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9878" name="Line 6"/>
          <p:cNvSpPr>
            <a:spLocks noChangeShapeType="1"/>
          </p:cNvSpPr>
          <p:nvPr/>
        </p:nvSpPr>
        <p:spPr bwMode="auto">
          <a:xfrm>
            <a:off x="4495800" y="533400"/>
            <a:ext cx="838200" cy="3733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9879" name="Line 7"/>
          <p:cNvSpPr>
            <a:spLocks noChangeShapeType="1"/>
          </p:cNvSpPr>
          <p:nvPr/>
        </p:nvSpPr>
        <p:spPr bwMode="auto">
          <a:xfrm flipH="1">
            <a:off x="5638800" y="533400"/>
            <a:ext cx="304800" cy="3200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9880" name="Line 8"/>
          <p:cNvSpPr>
            <a:spLocks noChangeShapeType="1"/>
          </p:cNvSpPr>
          <p:nvPr/>
        </p:nvSpPr>
        <p:spPr bwMode="auto">
          <a:xfrm flipH="1">
            <a:off x="1828800" y="457200"/>
            <a:ext cx="304800" cy="1447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9881" name="Line 9"/>
          <p:cNvSpPr>
            <a:spLocks noChangeShapeType="1"/>
          </p:cNvSpPr>
          <p:nvPr/>
        </p:nvSpPr>
        <p:spPr bwMode="auto">
          <a:xfrm flipH="1">
            <a:off x="7162800" y="533400"/>
            <a:ext cx="0" cy="3733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9882" name="Line 10"/>
          <p:cNvSpPr>
            <a:spLocks noChangeShapeType="1"/>
          </p:cNvSpPr>
          <p:nvPr/>
        </p:nvSpPr>
        <p:spPr bwMode="auto">
          <a:xfrm flipH="1">
            <a:off x="1752600" y="457200"/>
            <a:ext cx="685800" cy="5486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276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17763" name="Picture 4" descr="Cell 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57200"/>
            <a:ext cx="71628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29" name="Rectangle 9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chemeClr val="tx1"/>
                </a:solidFill>
                <a:cs typeface="+mj-cs"/>
              </a:rPr>
              <a:t>Objectives</a:t>
            </a:r>
            <a:endParaRPr lang="en-US" b="0" smtClean="0">
              <a:solidFill>
                <a:schemeClr val="tx1"/>
              </a:solidFill>
              <a:cs typeface="+mj-cs"/>
            </a:endParaRPr>
          </a:p>
        </p:txBody>
      </p:sp>
      <p:sp>
        <p:nvSpPr>
          <p:cNvPr id="952330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1066800" y="1736725"/>
            <a:ext cx="7543800" cy="4876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cs typeface="+mn-cs"/>
              </a:rPr>
              <a:t>Describe</a:t>
            </a:r>
            <a:r>
              <a:rPr lang="en-US" sz="2400" dirty="0" smtClean="0">
                <a:cs typeface="+mn-cs"/>
              </a:rPr>
              <a:t> the structure of a chromosome.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SzTx/>
              <a:buFont typeface="Wingdings" charset="0"/>
              <a:buNone/>
              <a:defRPr/>
            </a:pPr>
            <a:endParaRPr lang="en-US" sz="2400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cs typeface="+mn-cs"/>
              </a:rPr>
              <a:t>Identify</a:t>
            </a:r>
            <a:r>
              <a:rPr lang="en-US" sz="2400" dirty="0" smtClean="0">
                <a:cs typeface="+mn-cs"/>
              </a:rPr>
              <a:t> the differences in structure between prokaryotic chromosomes and eukaryotic chromosomes.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b="1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cs typeface="+mn-cs"/>
              </a:rPr>
              <a:t>Compare</a:t>
            </a:r>
            <a:r>
              <a:rPr lang="en-US" sz="2400" dirty="0" smtClean="0">
                <a:cs typeface="+mn-cs"/>
              </a:rPr>
              <a:t> the numbers of chromosomes in different species.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b="1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cs typeface="+mn-cs"/>
              </a:rPr>
              <a:t>Explain</a:t>
            </a:r>
            <a:r>
              <a:rPr lang="en-US" sz="2400" dirty="0" smtClean="0">
                <a:cs typeface="+mn-cs"/>
              </a:rPr>
              <a:t> the differences between sex chromosomes and autosomes.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b="1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cs typeface="+mn-cs"/>
              </a:rPr>
              <a:t>Distinguish</a:t>
            </a:r>
            <a:r>
              <a:rPr lang="en-US" sz="2400" dirty="0" smtClean="0">
                <a:cs typeface="+mn-cs"/>
              </a:rPr>
              <a:t> between diploid and haploid cells.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2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52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52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52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2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30" grpId="0" build="p" autoUpdateAnimBg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7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29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19811" name="Picture 4" descr="Mito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9413"/>
            <a:ext cx="8839200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0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30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277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2779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305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22883" name="Picture 4" descr="new bone cell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609600"/>
            <a:ext cx="4343400" cy="606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31" name="Rectangle 3"/>
          <p:cNvSpPr>
            <a:spLocks noChangeArrowheads="1"/>
          </p:cNvSpPr>
          <p:nvPr/>
        </p:nvSpPr>
        <p:spPr bwMode="auto">
          <a:xfrm>
            <a:off x="1119188" y="152400"/>
            <a:ext cx="18684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latin typeface="Arial" charset="0"/>
                <a:cs typeface="+mn-cs"/>
              </a:rPr>
              <a:t>Chapter</a:t>
            </a:r>
            <a:r>
              <a:rPr lang="en-US" sz="3200" b="1">
                <a:solidFill>
                  <a:schemeClr val="bg1"/>
                </a:solidFill>
                <a:latin typeface="Arial" charset="0"/>
                <a:cs typeface="+mn-cs"/>
              </a:rPr>
              <a:t> 8</a:t>
            </a:r>
            <a:endParaRPr lang="en-US" sz="2800" b="1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097737" name="Rectangle 9"/>
          <p:cNvSpPr>
            <a:spLocks noChangeArrowheads="1"/>
          </p:cNvSpPr>
          <p:nvPr/>
        </p:nvSpPr>
        <p:spPr bwMode="auto">
          <a:xfrm>
            <a:off x="685800" y="1066800"/>
            <a:ext cx="5664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Mitosis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1097739" name="60126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00025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977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977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773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97739"/>
                </p:tgtEl>
              </p:cMediaNode>
            </p:vide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28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28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76388"/>
            <a:ext cx="7543800" cy="52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4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graphicFrame>
        <p:nvGraphicFramePr>
          <p:cNvPr id="126978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409575"/>
          <a:ext cx="8382000" cy="628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96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09575"/>
                        <a:ext cx="8382000" cy="628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36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4/11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occurring in </a:t>
            </a:r>
            <a:r>
              <a:rPr lang="en-US" dirty="0" err="1" smtClean="0"/>
              <a:t>telophase</a:t>
            </a:r>
            <a:r>
              <a:rPr lang="en-US" dirty="0" smtClean="0"/>
              <a:t>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Finish discussing cancer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&gt;&lt;Slide id=&quot;272&quot; dur=&quot;.899&quot;/&gt;&lt;Slide id=&quot;275&quot; dur=&quot;.639&quot;/&gt;&lt;Slide id=&quot;274&quot; dur=&quot;.51&quot;/&gt;&lt;Slide id=&quot;276&quot; dur=&quot;1.809&quot;/&gt;&lt;/Timings&gt;&lt;/WMTools&gt;"/>
</p:tagLst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32472</TotalTime>
  <Words>3248</Words>
  <Application>Microsoft Macintosh PowerPoint</Application>
  <PresentationFormat>On-screen Show (4:3)</PresentationFormat>
  <Paragraphs>621</Paragraphs>
  <Slides>146</Slides>
  <Notes>17</Notes>
  <HiddenSlides>0</HiddenSlides>
  <MMClips>2</MMClips>
  <ScaleCrop>false</ScaleCrop>
  <HeadingPairs>
    <vt:vector size="8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146</vt:i4>
      </vt:variant>
      <vt:variant>
        <vt:lpstr>Custom Shows</vt:lpstr>
      </vt:variant>
      <vt:variant>
        <vt:i4>9</vt:i4>
      </vt:variant>
    </vt:vector>
  </HeadingPairs>
  <TitlesOfParts>
    <vt:vector size="157" baseType="lpstr">
      <vt:lpstr>Shimmer</vt:lpstr>
      <vt:lpstr>Slide</vt:lpstr>
      <vt:lpstr>PowerPoint Presentation</vt:lpstr>
      <vt:lpstr>3/26 ATB</vt:lpstr>
      <vt:lpstr>PowerPoint Presentation</vt:lpstr>
      <vt:lpstr>3/5 ATB</vt:lpstr>
      <vt:lpstr>3/6 ATB</vt:lpstr>
      <vt:lpstr>PowerPoint Presentation</vt:lpstr>
      <vt:lpstr>3/27 ATB</vt:lpstr>
      <vt:lpstr>Chapter 10 – Cell Growth, Division and Replication</vt:lpstr>
      <vt:lpstr>Objectives</vt:lpstr>
      <vt:lpstr>PowerPoint Presentation</vt:lpstr>
      <vt:lpstr>Stem cell stuff</vt:lpstr>
      <vt:lpstr>DIRECTIONS:  Read pages 274-278 and answer the following questions as you read. </vt:lpstr>
      <vt:lpstr>PowerPoint Presentation</vt:lpstr>
      <vt:lpstr>PowerPoint Presentation</vt:lpstr>
      <vt:lpstr>PowerPoint Presentation</vt:lpstr>
      <vt:lpstr>Review:  Why is cell size limited?</vt:lpstr>
      <vt:lpstr>PowerPoint Presentation</vt:lpstr>
      <vt:lpstr>PowerPoint Presentation</vt:lpstr>
      <vt:lpstr>Cell Reproduction</vt:lpstr>
      <vt:lpstr>PowerPoint Presentation</vt:lpstr>
      <vt:lpstr>Chromosome # in Mitosis and Meiosis</vt:lpstr>
      <vt:lpstr>Chromosome Structure</vt:lpstr>
      <vt:lpstr>Chromosome Structure</vt:lpstr>
      <vt:lpstr>PowerPoint Presentation</vt:lpstr>
      <vt:lpstr>PowerPoint Presentation</vt:lpstr>
      <vt:lpstr>4/2 ATB</vt:lpstr>
      <vt:lpstr>PowerPoint Presentation</vt:lpstr>
      <vt:lpstr>PowerPoint Presentation</vt:lpstr>
      <vt:lpstr>PowerPoint Presentation</vt:lpstr>
      <vt:lpstr>PowerPoint Presentation</vt:lpstr>
      <vt:lpstr>Chromosome Numbers</vt:lpstr>
      <vt:lpstr>Chromosome Type</vt:lpstr>
      <vt:lpstr>4/3 ATB</vt:lpstr>
      <vt:lpstr>PowerPoint Presentation</vt:lpstr>
      <vt:lpstr>Review</vt:lpstr>
      <vt:lpstr>Karyotype cont’d</vt:lpstr>
      <vt:lpstr>Insect Karyotype</vt:lpstr>
      <vt:lpstr>4/4 ATB</vt:lpstr>
      <vt:lpstr>Review</vt:lpstr>
      <vt:lpstr>Karyotyping Activity</vt:lpstr>
      <vt:lpstr>PowerPoint Presentation</vt:lpstr>
      <vt:lpstr>4/5 ATB</vt:lpstr>
      <vt:lpstr>Diploid and Haploid Cells</vt:lpstr>
      <vt:lpstr>Chromosome deletions / additions</vt:lpstr>
      <vt:lpstr>PowerPoint Presentation</vt:lpstr>
      <vt:lpstr>PowerPoint Presentation</vt:lpstr>
      <vt:lpstr>4/8 ATB</vt:lpstr>
      <vt:lpstr>Review:</vt:lpstr>
      <vt:lpstr>PowerPoint Presentation</vt:lpstr>
      <vt:lpstr>PowerPoint Presentation</vt:lpstr>
      <vt:lpstr>INTERPHASE</vt:lpstr>
      <vt:lpstr>PowerPoint Presentation</vt:lpstr>
      <vt:lpstr>PowerPoint Presentation</vt:lpstr>
      <vt:lpstr>Interphase</vt:lpstr>
      <vt:lpstr>Interphase – Cell diagram</vt:lpstr>
      <vt:lpstr>PowerPoint Presentation</vt:lpstr>
      <vt:lpstr>Time spent in interphase vs. mitosis</vt:lpstr>
      <vt:lpstr>MITOSIS</vt:lpstr>
      <vt:lpstr>PowerPoint Presentation</vt:lpstr>
      <vt:lpstr>4/9 ATB</vt:lpstr>
      <vt:lpstr>PowerPoint Presentation</vt:lpstr>
      <vt:lpstr>Cell Cycle Assignment – 35 points</vt:lpstr>
      <vt:lpstr>PowerPoint Presentation</vt:lpstr>
      <vt:lpstr>4/10 ATB</vt:lpstr>
      <vt:lpstr>Prophase</vt:lpstr>
      <vt:lpstr>PowerPoint Presentation</vt:lpstr>
      <vt:lpstr>Metaphase</vt:lpstr>
      <vt:lpstr>PowerPoint Presentation</vt:lpstr>
      <vt:lpstr>Anaphase</vt:lpstr>
      <vt:lpstr>PowerPoint Presentation</vt:lpstr>
      <vt:lpstr>Telophase and  Cytokinesis</vt:lpstr>
      <vt:lpstr>PowerPoint Presentation</vt:lpstr>
      <vt:lpstr>PowerPoint Presentation</vt:lpstr>
      <vt:lpstr>Mitosis Review</vt:lpstr>
      <vt:lpstr>PowerPoint Presentation</vt:lpstr>
      <vt:lpstr>Mitosis in Plants vs Animals</vt:lpstr>
      <vt:lpstr>PowerPoint Presentation</vt:lpstr>
      <vt:lpstr>Answer the following questions about mitosis using the diagram above: </vt:lpstr>
      <vt:lpstr>PowerPoint Presentation</vt:lpstr>
      <vt:lpstr>PowerPoint Presentation</vt:lpstr>
      <vt:lpstr>Interphase and Mitosis</vt:lpstr>
      <vt:lpstr>Stages to get info for…</vt:lpstr>
      <vt:lpstr>Example…</vt:lpstr>
      <vt:lpstr>3-8 ATB</vt:lpstr>
      <vt:lpstr>3/19 ATB</vt:lpstr>
      <vt:lpstr>Mitosis movies</vt:lpstr>
      <vt:lpstr>Identify the Phase!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4/11 ATB</vt:lpstr>
      <vt:lpstr>Mitosis – Quiz Review</vt:lpstr>
      <vt:lpstr>3/21 ATB</vt:lpstr>
      <vt:lpstr>PowerPoint Presentation</vt:lpstr>
      <vt:lpstr>PowerPoint Presentation</vt:lpstr>
      <vt:lpstr>Control of Cell Division </vt:lpstr>
      <vt:lpstr>Cancer</vt:lpstr>
      <vt:lpstr>PowerPoint Presentation</vt:lpstr>
      <vt:lpstr>4/12 ATB</vt:lpstr>
      <vt:lpstr>4/15 ATB (keystone test question)</vt:lpstr>
      <vt:lpstr>Causes of Cancer</vt:lpstr>
      <vt:lpstr>PowerPoint Presentation</vt:lpstr>
      <vt:lpstr>Different cancers affect the sexes differently</vt:lpstr>
      <vt:lpstr>PowerPoint Presentation</vt:lpstr>
      <vt:lpstr>Cancer Treatment</vt:lpstr>
      <vt:lpstr>PowerPoint Presentation</vt:lpstr>
      <vt:lpstr>Test – important topics</vt:lpstr>
      <vt:lpstr>4/16 TEST</vt:lpstr>
      <vt:lpstr>PowerPoint Presentation</vt:lpstr>
      <vt:lpstr>Cell Differentiation</vt:lpstr>
      <vt:lpstr>PowerPoint Presentation</vt:lpstr>
      <vt:lpstr>3*26</vt:lpstr>
      <vt:lpstr>Stem Cells</vt:lpstr>
      <vt:lpstr>3*27 ATB</vt:lpstr>
      <vt:lpstr>Stem Cells</vt:lpstr>
      <vt:lpstr>Two types of stem cells</vt:lpstr>
      <vt:lpstr>PowerPoint Presentation</vt:lpstr>
      <vt:lpstr>Embryonic Stem Cells</vt:lpstr>
      <vt:lpstr>Adult Stem Cells</vt:lpstr>
      <vt:lpstr>3*28 ATB</vt:lpstr>
      <vt:lpstr>Stem Cell Research?</vt:lpstr>
      <vt:lpstr>Is embryonic stem cell research ethical?</vt:lpstr>
      <vt:lpstr>New Techniques</vt:lpstr>
      <vt:lpstr>PowerPoint Presentation</vt:lpstr>
      <vt:lpstr>PowerPoint Presentation</vt:lpstr>
      <vt:lpstr>MEIOSIS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3-29 ATB</vt:lpstr>
      <vt:lpstr>3-30 ATB</vt:lpstr>
      <vt:lpstr>4/2 ATB</vt:lpstr>
      <vt:lpstr>Chapter</vt:lpstr>
      <vt:lpstr>STP</vt:lpstr>
      <vt:lpstr>Transparencies</vt:lpstr>
      <vt:lpstr>VIs Con</vt:lpstr>
      <vt:lpstr>Resources</vt:lpstr>
      <vt:lpstr>Chapter menu</vt:lpstr>
      <vt:lpstr>Section 1</vt:lpstr>
      <vt:lpstr>Section 2</vt:lpstr>
      <vt:lpstr>Section 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cp:lastModifiedBy>dhakim</cp:lastModifiedBy>
  <cp:revision>974</cp:revision>
  <cp:lastPrinted>2004-02-20T14:12:55Z</cp:lastPrinted>
  <dcterms:modified xsi:type="dcterms:W3CDTF">2014-03-06T13:21:15Z</dcterms:modified>
</cp:coreProperties>
</file>